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03" r:id="rId2"/>
    <p:sldId id="289" r:id="rId3"/>
    <p:sldId id="281" r:id="rId4"/>
    <p:sldId id="292" r:id="rId5"/>
    <p:sldId id="297" r:id="rId6"/>
    <p:sldId id="293" r:id="rId7"/>
    <p:sldId id="298" r:id="rId8"/>
    <p:sldId id="300" r:id="rId9"/>
    <p:sldId id="296" r:id="rId10"/>
    <p:sldId id="299" r:id="rId11"/>
    <p:sldId id="301" r:id="rId12"/>
    <p:sldId id="302" r:id="rId13"/>
    <p:sldId id="264"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FCCA"/>
    <a:srgbClr val="00FFFF"/>
    <a:srgbClr val="00642D"/>
    <a:srgbClr val="004821"/>
    <a:srgbClr val="FF0101"/>
    <a:srgbClr val="3333FF"/>
    <a:srgbClr val="FF99CC"/>
    <a:srgbClr val="FEF4EC"/>
    <a:srgbClr val="800000"/>
    <a:srgbClr val="01FF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41" autoAdjust="0"/>
    <p:restoredTop sz="98459" autoAdjust="0"/>
  </p:normalViewPr>
  <p:slideViewPr>
    <p:cSldViewPr>
      <p:cViewPr varScale="1">
        <p:scale>
          <a:sx n="112" d="100"/>
          <a:sy n="112" d="100"/>
        </p:scale>
        <p:origin x="874" y="82"/>
      </p:cViewPr>
      <p:guideLst>
        <p:guide orient="horz" pos="1620"/>
        <p:guide pos="2880"/>
      </p:guideLst>
    </p:cSldViewPr>
  </p:slideViewPr>
  <p:notesTextViewPr>
    <p:cViewPr>
      <p:scale>
        <a:sx n="100" d="100"/>
        <a:sy n="100" d="100"/>
      </p:scale>
      <p:origin x="0" y="0"/>
    </p:cViewPr>
  </p:notesTextViewPr>
  <p:notesViewPr>
    <p:cSldViewPr>
      <p:cViewPr varScale="1">
        <p:scale>
          <a:sx n="52" d="100"/>
          <a:sy n="52" d="100"/>
        </p:scale>
        <p:origin x="-288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397CAA-26D7-4C1B-AEF2-4B7D5960C7C3}" type="datetimeFigureOut">
              <a:rPr lang="en-US" smtClean="0"/>
              <a:pPr/>
              <a:t>2/6/2025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CE8ABD-A88D-4AB4-B61B-78C8BCCB5731}" type="slidenum">
              <a:rPr lang="en-US" smtClean="0"/>
              <a:pPr/>
              <a:t>‹#›</a:t>
            </a:fld>
            <a:endParaRPr lang="en-US"/>
          </a:p>
        </p:txBody>
      </p:sp>
    </p:spTree>
    <p:extLst>
      <p:ext uri="{BB962C8B-B14F-4D97-AF65-F5344CB8AC3E}">
        <p14:creationId xmlns:p14="http://schemas.microsoft.com/office/powerpoint/2010/main" val="3054781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E85659-5DD3-49D3-8240-DEA9C0C318D3}" type="datetimeFigureOut">
              <a:rPr lang="en-US" smtClean="0"/>
              <a:pPr/>
              <a:t>2/6/2025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33D1DD-A117-43ED-9524-9D5AF5CAB247}" type="slidenum">
              <a:rPr lang="en-US" smtClean="0"/>
              <a:pPr/>
              <a:t>‹#›</a:t>
            </a:fld>
            <a:endParaRPr lang="en-US"/>
          </a:p>
        </p:txBody>
      </p:sp>
    </p:spTree>
    <p:extLst>
      <p:ext uri="{BB962C8B-B14F-4D97-AF65-F5344CB8AC3E}">
        <p14:creationId xmlns:p14="http://schemas.microsoft.com/office/powerpoint/2010/main" val="4034061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A06DF9-F83D-46CE-AA6B-FF0137FFBE0C}" type="datetime1">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858000" y="4705350"/>
            <a:ext cx="2133600" cy="273844"/>
          </a:xfrm>
        </p:spPr>
        <p:txBody>
          <a:bodyPr/>
          <a:lstStyle>
            <a:lvl1pPr>
              <a:defRPr b="1"/>
            </a:lvl1p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A11C01-0F67-46BF-AEDF-3943E3998686}" type="datetime1">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46C0A6-631A-4788-A948-F497FF54DBC2}" type="datetime1">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90500"/>
            <a:ext cx="7543800" cy="704850"/>
          </a:xfrm>
          <a:noFill/>
          <a:ln>
            <a:noFill/>
          </a:ln>
          <a:effectLst>
            <a:outerShdw blurRad="57785" dist="33020" dir="3180000" algn="ctr">
              <a:srgbClr val="000000">
                <a:alpha val="30000"/>
              </a:srgbClr>
            </a:outerShdw>
            <a:softEdge rad="31750"/>
          </a:effectLst>
          <a:scene3d>
            <a:camera prst="orthographicFront">
              <a:rot lat="0" lon="0" rev="0"/>
            </a:camera>
            <a:lightRig rig="brightRoom" dir="t">
              <a:rot lat="0" lon="0" rev="600000"/>
            </a:lightRig>
          </a:scene3d>
          <a:sp3d prstMaterial="metal">
            <a:bevelT w="38100" h="57150" prst="angle"/>
          </a:sp3d>
        </p:spPr>
        <p:style>
          <a:lnRef idx="2">
            <a:schemeClr val="accent2"/>
          </a:lnRef>
          <a:fillRef idx="1">
            <a:schemeClr val="lt1"/>
          </a:fillRef>
          <a:effectRef idx="0">
            <a:schemeClr val="accent2"/>
          </a:effectRef>
          <a:fontRef idx="none"/>
        </p:style>
        <p:txBody>
          <a:bodyPr>
            <a:noAutofit/>
          </a:bodyPr>
          <a:lstStyle>
            <a:lvl1pPr>
              <a:defRPr sz="4000" b="1">
                <a:solidFill>
                  <a:srgbClr val="002060"/>
                </a:solidFill>
                <a:effectLst/>
                <a:latin typeface="Shonar Bangla" pitchFamily="34" charset="0"/>
                <a:cs typeface="Shonar Bangl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1000" y="1123950"/>
            <a:ext cx="8229600" cy="3581400"/>
          </a:xfrm>
          <a:ln>
            <a:noFill/>
          </a:ln>
          <a:effectLst/>
        </p:spPr>
        <p:txBody>
          <a:bodyPr/>
          <a:lstStyle>
            <a:lvl1pPr>
              <a:defRPr sz="2800" b="1">
                <a:solidFill>
                  <a:srgbClr val="800000"/>
                </a:solidFill>
                <a:latin typeface="Shonar Bangla" pitchFamily="34" charset="0"/>
                <a:cs typeface="Shonar Bangla" pitchFamily="34" charset="0"/>
              </a:defRPr>
            </a:lvl1pPr>
            <a:lvl2pPr>
              <a:buFont typeface="Arial" pitchFamily="34" charset="0"/>
              <a:buChar char="•"/>
              <a:defRPr b="1">
                <a:solidFill>
                  <a:srgbClr val="800000"/>
                </a:solidFill>
                <a:latin typeface="Shonar Bangla" pitchFamily="34" charset="0"/>
                <a:cs typeface="Shonar Bangla" pitchFamily="34" charset="0"/>
              </a:defRPr>
            </a:lvl2pPr>
            <a:lvl3pPr>
              <a:defRPr>
                <a:latin typeface="Shonar Bangla" pitchFamily="34" charset="0"/>
                <a:cs typeface="Shonar Bangla" pitchFamily="34" charset="0"/>
              </a:defRPr>
            </a:lvl3pPr>
            <a:lvl4pPr>
              <a:defRPr>
                <a:latin typeface="Shonar Bangla" pitchFamily="34" charset="0"/>
                <a:cs typeface="Shonar Bangla" pitchFamily="34" charset="0"/>
              </a:defRPr>
            </a:lvl4pPr>
            <a:lvl5pPr>
              <a:defRPr>
                <a:latin typeface="Shonar Bangla" pitchFamily="34" charset="0"/>
                <a:cs typeface="Shonar Bangla" pitchFamily="34" charset="0"/>
              </a:defRPr>
            </a:lvl5pPr>
          </a:lstStyle>
          <a:p>
            <a:pPr lvl="0"/>
            <a:r>
              <a:rPr lang="en-US" dirty="0" smtClean="0"/>
              <a:t>Click to edit Master text styles</a:t>
            </a:r>
          </a:p>
          <a:p>
            <a:pPr lvl="1"/>
            <a:r>
              <a:rPr lang="en-US" dirty="0" smtClean="0"/>
              <a:t>Second level</a:t>
            </a:r>
          </a:p>
        </p:txBody>
      </p:sp>
      <p:sp>
        <p:nvSpPr>
          <p:cNvPr id="4" name="Date Placeholder 3"/>
          <p:cNvSpPr>
            <a:spLocks noGrp="1"/>
          </p:cNvSpPr>
          <p:nvPr>
            <p:ph type="dt" sz="half" idx="10"/>
          </p:nvPr>
        </p:nvSpPr>
        <p:spPr>
          <a:xfrm>
            <a:off x="381000" y="4767263"/>
            <a:ext cx="2133600" cy="273844"/>
          </a:xfrm>
        </p:spPr>
        <p:txBody>
          <a:bodyPr/>
          <a:lstStyle/>
          <a:p>
            <a:fld id="{79275610-FEE0-4768-82EA-7BC901D27A49}" type="datetime1">
              <a:rPr lang="en-US" smtClean="0"/>
              <a:pPr/>
              <a:t>2/6/2025</a:t>
            </a:fld>
            <a:endParaRPr lang="en-US"/>
          </a:p>
        </p:txBody>
      </p:sp>
      <p:sp>
        <p:nvSpPr>
          <p:cNvPr id="5" name="Footer Placeholder 4"/>
          <p:cNvSpPr>
            <a:spLocks noGrp="1"/>
          </p:cNvSpPr>
          <p:nvPr>
            <p:ph type="ftr" sz="quarter" idx="11"/>
          </p:nvPr>
        </p:nvSpPr>
        <p:spPr>
          <a:xfrm>
            <a:off x="3048000" y="4767263"/>
            <a:ext cx="2895600" cy="273844"/>
          </a:xfrm>
        </p:spPr>
        <p:txBody>
          <a:bodyPr/>
          <a:lstStyle/>
          <a:p>
            <a:endParaRPr lang="en-US"/>
          </a:p>
        </p:txBody>
      </p:sp>
      <p:sp>
        <p:nvSpPr>
          <p:cNvPr id="6" name="Slide Number Placeholder 5"/>
          <p:cNvSpPr>
            <a:spLocks noGrp="1"/>
          </p:cNvSpPr>
          <p:nvPr>
            <p:ph type="sldNum" sz="quarter" idx="12"/>
          </p:nvPr>
        </p:nvSpPr>
        <p:spPr>
          <a:xfrm>
            <a:off x="6477000" y="4771390"/>
            <a:ext cx="2133600" cy="273844"/>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044982-F66D-469D-8507-F6DD8F6FED7A}" type="datetime1">
              <a:rPr lang="en-US" smtClean="0"/>
              <a:pPr/>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9AFDE4-C85F-4A6F-BBEF-4A2A7D2626B6}" type="datetime1">
              <a:rPr lang="en-US" smtClean="0"/>
              <a:pPr/>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38662A-C7CF-4F7F-84EA-232D93F6CEDF}" type="datetime1">
              <a:rPr lang="en-US" smtClean="0"/>
              <a:pPr/>
              <a:t>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3DA928-92E3-40D7-9296-6C55C96B89B2}" type="datetime1">
              <a:rPr lang="en-US" smtClean="0"/>
              <a:pPr/>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931C8-1A88-4D7F-A25A-2F61091596CA}" type="datetime1">
              <a:rPr lang="en-US" smtClean="0"/>
              <a:pPr/>
              <a:t>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2C1CF8-D351-4677-8CA0-F7BF071A6285}" type="datetime1">
              <a:rPr lang="en-US" smtClean="0"/>
              <a:pPr/>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12E0F9-2F05-4667-B45F-EB2938670609}" type="datetime1">
              <a:rPr lang="en-US" smtClean="0"/>
              <a:pPr/>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3025EFF-69D3-4C12-943C-11098EEE1BA1}" type="datetime1">
              <a:rPr lang="en-US" smtClean="0"/>
              <a:pPr/>
              <a:t>2/6/2025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grpSp>
        <p:nvGrpSpPr>
          <p:cNvPr id="17" name="Group 16"/>
          <p:cNvGrpSpPr/>
          <p:nvPr userDrawn="1"/>
        </p:nvGrpSpPr>
        <p:grpSpPr>
          <a:xfrm>
            <a:off x="304800" y="4583480"/>
            <a:ext cx="8305800" cy="560020"/>
            <a:chOff x="381000" y="4643448"/>
            <a:chExt cx="8305800" cy="560020"/>
          </a:xfrm>
        </p:grpSpPr>
        <p:sp>
          <p:nvSpPr>
            <p:cNvPr id="11" name="TextBox 10"/>
            <p:cNvSpPr txBox="1"/>
            <p:nvPr userDrawn="1"/>
          </p:nvSpPr>
          <p:spPr>
            <a:xfrm>
              <a:off x="381000" y="4649470"/>
              <a:ext cx="4724400" cy="553998"/>
            </a:xfrm>
            <a:prstGeom prst="rect">
              <a:avLst/>
            </a:prstGeom>
            <a:noFill/>
          </p:spPr>
          <p:txBody>
            <a:bodyPr wrap="square" rtlCol="0">
              <a:spAutoFit/>
            </a:bodyPr>
            <a:lstStyle/>
            <a:p>
              <a:endParaRPr lang="en-US" sz="2900" b="1" dirty="0">
                <a:solidFill>
                  <a:srgbClr val="FFFF00"/>
                </a:solidFill>
                <a:latin typeface="Shonar Bangla" pitchFamily="34" charset="0"/>
                <a:cs typeface="Shonar Bangla" pitchFamily="34" charset="0"/>
              </a:endParaRPr>
            </a:p>
          </p:txBody>
        </p:sp>
        <p:sp>
          <p:nvSpPr>
            <p:cNvPr id="14" name="TextBox 13"/>
            <p:cNvSpPr txBox="1"/>
            <p:nvPr userDrawn="1"/>
          </p:nvSpPr>
          <p:spPr>
            <a:xfrm>
              <a:off x="5293360" y="4672770"/>
              <a:ext cx="1524000" cy="400110"/>
            </a:xfrm>
            <a:prstGeom prst="rect">
              <a:avLst/>
            </a:prstGeom>
            <a:noFill/>
          </p:spPr>
          <p:txBody>
            <a:bodyPr wrap="square" rtlCol="0">
              <a:spAutoFit/>
            </a:bodyPr>
            <a:lstStyle/>
            <a:p>
              <a:endParaRPr lang="en-US" sz="2000" b="1" dirty="0">
                <a:solidFill>
                  <a:srgbClr val="FFFF00"/>
                </a:solidFill>
              </a:endParaRPr>
            </a:p>
          </p:txBody>
        </p:sp>
        <p:sp>
          <p:nvSpPr>
            <p:cNvPr id="15" name="TextBox 14"/>
            <p:cNvSpPr txBox="1"/>
            <p:nvPr userDrawn="1"/>
          </p:nvSpPr>
          <p:spPr>
            <a:xfrm>
              <a:off x="7086600" y="4643448"/>
              <a:ext cx="1600200" cy="400110"/>
            </a:xfrm>
            <a:prstGeom prst="rect">
              <a:avLst/>
            </a:prstGeom>
            <a:noFill/>
          </p:spPr>
          <p:txBody>
            <a:bodyPr wrap="square" rtlCol="0">
              <a:spAutoFit/>
            </a:bodyPr>
            <a:lstStyle/>
            <a:p>
              <a:endParaRPr lang="en-US" sz="20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0500"/>
            <a:ext cx="7924800" cy="857250"/>
          </a:xfrm>
        </p:spPr>
        <p:txBody>
          <a:bodyPr/>
          <a:lstStyle/>
          <a:p>
            <a:r>
              <a:rPr lang="en-US" dirty="0" err="1" smtClean="0"/>
              <a:t>পঞ্চমী</a:t>
            </a:r>
            <a:r>
              <a:rPr lang="en-US" dirty="0" smtClean="0"/>
              <a:t>, </a:t>
            </a:r>
            <a:r>
              <a:rPr lang="en-US" dirty="0" err="1" smtClean="0"/>
              <a:t>ষষ্ঠী</a:t>
            </a:r>
            <a:r>
              <a:rPr lang="en-US" dirty="0" smtClean="0"/>
              <a:t> ও </a:t>
            </a:r>
            <a:r>
              <a:rPr lang="en-US" dirty="0" err="1" smtClean="0"/>
              <a:t>সপ্তমী</a:t>
            </a:r>
            <a:r>
              <a:rPr lang="en-US" dirty="0" smtClean="0"/>
              <a:t> </a:t>
            </a:r>
            <a:r>
              <a:rPr lang="en-US" dirty="0" err="1" smtClean="0"/>
              <a:t>বিভক্তি</a:t>
            </a:r>
            <a:endParaRPr lang="en-US" dirty="0"/>
          </a:p>
        </p:txBody>
      </p:sp>
      <p:sp>
        <p:nvSpPr>
          <p:cNvPr id="3" name="Content Placeholder 2"/>
          <p:cNvSpPr>
            <a:spLocks noGrp="1"/>
          </p:cNvSpPr>
          <p:nvPr>
            <p:ph idx="1"/>
          </p:nvPr>
        </p:nvSpPr>
        <p:spPr>
          <a:xfrm>
            <a:off x="381000" y="1461844"/>
            <a:ext cx="8229600" cy="3581400"/>
          </a:xfrm>
        </p:spPr>
        <p:txBody>
          <a:bodyPr>
            <a:normAutofit fontScale="85000" lnSpcReduction="20000"/>
          </a:bodyPr>
          <a:lstStyle/>
          <a:p>
            <a:pPr algn="ctr">
              <a:spcBef>
                <a:spcPts val="0"/>
              </a:spcBef>
              <a:buNone/>
            </a:pPr>
            <a:r>
              <a:rPr lang="bn-IN" sz="3200" dirty="0">
                <a:solidFill>
                  <a:srgbClr val="C00000"/>
                </a:solidFill>
              </a:rPr>
              <a:t>আলোচনায়</a:t>
            </a:r>
            <a:endParaRPr lang="en-US" sz="3200" dirty="0">
              <a:solidFill>
                <a:srgbClr val="C00000"/>
              </a:solidFill>
            </a:endParaRPr>
          </a:p>
          <a:p>
            <a:pPr algn="ctr">
              <a:spcBef>
                <a:spcPts val="0"/>
              </a:spcBef>
              <a:buNone/>
            </a:pPr>
            <a:endParaRPr lang="en-US" sz="4400" dirty="0">
              <a:solidFill>
                <a:srgbClr val="C00000"/>
              </a:solidFill>
            </a:endParaRPr>
          </a:p>
          <a:p>
            <a:pPr algn="ctr">
              <a:spcBef>
                <a:spcPts val="0"/>
              </a:spcBef>
              <a:buNone/>
            </a:pPr>
            <a:r>
              <a:rPr lang="en-US" sz="4400" dirty="0" err="1">
                <a:solidFill>
                  <a:srgbClr val="002060"/>
                </a:solidFill>
              </a:rPr>
              <a:t>দীপক</a:t>
            </a:r>
            <a:r>
              <a:rPr lang="en-US" sz="4400" dirty="0">
                <a:solidFill>
                  <a:srgbClr val="002060"/>
                </a:solidFill>
              </a:rPr>
              <a:t> </a:t>
            </a:r>
            <a:r>
              <a:rPr lang="en-US" sz="4400" dirty="0" err="1">
                <a:solidFill>
                  <a:srgbClr val="002060"/>
                </a:solidFill>
              </a:rPr>
              <a:t>গড়াই</a:t>
            </a:r>
            <a:endParaRPr lang="en-US" sz="4400" dirty="0">
              <a:solidFill>
                <a:srgbClr val="002060"/>
              </a:solidFill>
            </a:endParaRPr>
          </a:p>
          <a:p>
            <a:pPr algn="ctr">
              <a:spcBef>
                <a:spcPts val="0"/>
              </a:spcBef>
              <a:buNone/>
            </a:pPr>
            <a:endParaRPr lang="en-US" sz="4400" dirty="0">
              <a:solidFill>
                <a:srgbClr val="C00000"/>
              </a:solidFill>
            </a:endParaRPr>
          </a:p>
          <a:p>
            <a:pPr algn="ctr">
              <a:spcBef>
                <a:spcPts val="0"/>
              </a:spcBef>
              <a:buNone/>
            </a:pPr>
            <a:r>
              <a:rPr lang="en-US" sz="3200" dirty="0" err="1">
                <a:solidFill>
                  <a:srgbClr val="C00000"/>
                </a:solidFill>
              </a:rPr>
              <a:t>সহকারী</a:t>
            </a:r>
            <a:r>
              <a:rPr lang="en-US" sz="3200" dirty="0">
                <a:solidFill>
                  <a:srgbClr val="C00000"/>
                </a:solidFill>
              </a:rPr>
              <a:t> </a:t>
            </a:r>
            <a:r>
              <a:rPr lang="en-US" sz="3200" dirty="0" err="1">
                <a:solidFill>
                  <a:srgbClr val="C00000"/>
                </a:solidFill>
              </a:rPr>
              <a:t>অধ্যাপক</a:t>
            </a:r>
            <a:endParaRPr lang="en-US" sz="3200" dirty="0">
              <a:solidFill>
                <a:srgbClr val="C00000"/>
              </a:solidFill>
            </a:endParaRPr>
          </a:p>
          <a:p>
            <a:pPr algn="ctr">
              <a:spcBef>
                <a:spcPts val="0"/>
              </a:spcBef>
              <a:buNone/>
            </a:pPr>
            <a:endParaRPr lang="en-US" sz="3200" dirty="0">
              <a:solidFill>
                <a:srgbClr val="C00000"/>
              </a:solidFill>
            </a:endParaRPr>
          </a:p>
          <a:p>
            <a:pPr algn="ctr">
              <a:spcBef>
                <a:spcPts val="0"/>
              </a:spcBef>
              <a:buNone/>
            </a:pPr>
            <a:r>
              <a:rPr lang="en-US" dirty="0" err="1">
                <a:solidFill>
                  <a:srgbClr val="C00000"/>
                </a:solidFill>
              </a:rPr>
              <a:t>সংস্কৃত</a:t>
            </a:r>
            <a:r>
              <a:rPr lang="en-US" dirty="0">
                <a:solidFill>
                  <a:srgbClr val="C00000"/>
                </a:solidFill>
              </a:rPr>
              <a:t> </a:t>
            </a:r>
            <a:r>
              <a:rPr lang="en-US" dirty="0" err="1">
                <a:solidFill>
                  <a:srgbClr val="C00000"/>
                </a:solidFill>
              </a:rPr>
              <a:t>বিভাগ</a:t>
            </a:r>
            <a:r>
              <a:rPr lang="en-US" dirty="0">
                <a:solidFill>
                  <a:srgbClr val="C00000"/>
                </a:solidFill>
              </a:rPr>
              <a:t>,</a:t>
            </a:r>
          </a:p>
          <a:p>
            <a:pPr algn="ctr">
              <a:spcBef>
                <a:spcPts val="0"/>
              </a:spcBef>
              <a:buNone/>
            </a:pPr>
            <a:r>
              <a:rPr lang="en-US" dirty="0">
                <a:solidFill>
                  <a:srgbClr val="C00000"/>
                </a:solidFill>
              </a:rPr>
              <a:t> </a:t>
            </a:r>
          </a:p>
          <a:p>
            <a:pPr algn="ctr">
              <a:spcBef>
                <a:spcPts val="0"/>
              </a:spcBef>
              <a:buNone/>
            </a:pPr>
            <a:r>
              <a:rPr lang="en-US" dirty="0" err="1">
                <a:solidFill>
                  <a:srgbClr val="C00000"/>
                </a:solidFill>
              </a:rPr>
              <a:t>বিজয়</a:t>
            </a:r>
            <a:r>
              <a:rPr lang="en-US" dirty="0">
                <a:solidFill>
                  <a:srgbClr val="C00000"/>
                </a:solidFill>
              </a:rPr>
              <a:t> </a:t>
            </a:r>
            <a:r>
              <a:rPr lang="en-US" dirty="0" err="1">
                <a:solidFill>
                  <a:srgbClr val="C00000"/>
                </a:solidFill>
              </a:rPr>
              <a:t>নারায়ণ</a:t>
            </a:r>
            <a:r>
              <a:rPr lang="en-US" dirty="0">
                <a:solidFill>
                  <a:srgbClr val="C00000"/>
                </a:solidFill>
              </a:rPr>
              <a:t> </a:t>
            </a:r>
            <a:r>
              <a:rPr lang="en-US" dirty="0" err="1">
                <a:solidFill>
                  <a:srgbClr val="C00000"/>
                </a:solidFill>
              </a:rPr>
              <a:t>মহাবিদ্যালয়</a:t>
            </a:r>
            <a:r>
              <a:rPr lang="en-US" dirty="0">
                <a:solidFill>
                  <a:srgbClr val="C00000"/>
                </a:solidFill>
              </a:rPr>
              <a:t> </a:t>
            </a:r>
            <a:endParaRPr lang="bn-IN" dirty="0">
              <a:solidFill>
                <a:srgbClr val="C00000"/>
              </a:solidFill>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1382857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0500"/>
            <a:ext cx="3733800" cy="704850"/>
          </a:xfrm>
        </p:spPr>
        <p:txBody>
          <a:bodyPr/>
          <a:lstStyle/>
          <a:p>
            <a:r>
              <a:rPr lang="bn-IN" dirty="0" smtClean="0"/>
              <a:t>সপ্তমী বিভক্তি</a:t>
            </a:r>
            <a:endParaRPr lang="en-US" dirty="0"/>
          </a:p>
        </p:txBody>
      </p:sp>
      <p:sp>
        <p:nvSpPr>
          <p:cNvPr id="3" name="Content Placeholder 2"/>
          <p:cNvSpPr>
            <a:spLocks noGrp="1"/>
          </p:cNvSpPr>
          <p:nvPr>
            <p:ph idx="1"/>
          </p:nvPr>
        </p:nvSpPr>
        <p:spPr>
          <a:xfrm>
            <a:off x="381000" y="1123950"/>
            <a:ext cx="4648200" cy="3886200"/>
          </a:xfrm>
        </p:spPr>
        <p:txBody>
          <a:bodyPr>
            <a:normAutofit fontScale="55000" lnSpcReduction="20000"/>
          </a:bodyPr>
          <a:lstStyle/>
          <a:p>
            <a:pPr lvl="0"/>
            <a:r>
              <a:rPr lang="bn-IN" dirty="0" smtClean="0"/>
              <a:t>বনে থাকে বাঘ, গাছে থাকে পাখি </a:t>
            </a:r>
            <a:br>
              <a:rPr lang="bn-IN" dirty="0" smtClean="0"/>
            </a:br>
            <a:r>
              <a:rPr lang="bn-IN" dirty="0" smtClean="0"/>
              <a:t>বাঘ বনে থাকে, পাখি গাছে থাকে। </a:t>
            </a:r>
            <a:br>
              <a:rPr lang="bn-IN" dirty="0" smtClean="0"/>
            </a:br>
            <a:r>
              <a:rPr lang="bn-IN" dirty="0" smtClean="0"/>
              <a:t>ব্যাঘ্রঃ বনে তিষ্ঠতি, বিহগঃ বৃক্ষে তিষ্ঠতি। </a:t>
            </a:r>
          </a:p>
          <a:p>
            <a:pPr lvl="0"/>
            <a:r>
              <a:rPr lang="bn-IN" dirty="0" smtClean="0"/>
              <a:t>কৃশানুর বাড়িতে আমরা আড্ডা দেওয়ার জন্য যাচ্ছি – </a:t>
            </a:r>
            <a:br>
              <a:rPr lang="bn-IN" dirty="0" smtClean="0"/>
            </a:br>
            <a:r>
              <a:rPr lang="bn-IN" dirty="0" smtClean="0"/>
              <a:t>বযং জল্পনায কৃশানোঃ গৃহং গচ্ছামঃ।</a:t>
            </a:r>
          </a:p>
          <a:p>
            <a:pPr lvl="0"/>
            <a:r>
              <a:rPr lang="bn-IN" dirty="0" smtClean="0"/>
              <a:t>প্রমিলা বিকেলে পার্কের ঝিলে সাঁতার কাটে-</a:t>
            </a:r>
            <a:br>
              <a:rPr lang="bn-IN" dirty="0" smtClean="0"/>
            </a:br>
            <a:r>
              <a:rPr lang="bn-IN" dirty="0" smtClean="0"/>
              <a:t>প্রমিলা অপরাহ্ণে উদ্যানস্য সরোবরে সন্তরতি। </a:t>
            </a:r>
            <a:endParaRPr lang="en-US" dirty="0" smtClean="0"/>
          </a:p>
          <a:p>
            <a:pPr lvl="0"/>
            <a:r>
              <a:rPr lang="bn-IN" dirty="0" smtClean="0"/>
              <a:t>কবিরা সূর্যোদয়ের পর রবিবাবুর বাড়ি থেকে ট্যাক্সি করে বঙ্কিমবাবুর বাড়ি যাচ্ছে –</a:t>
            </a:r>
            <a:br>
              <a:rPr lang="bn-IN" dirty="0" smtClean="0"/>
            </a:br>
            <a:r>
              <a:rPr lang="bn-IN" dirty="0" smtClean="0"/>
              <a:t>কবযঃ সূর্যোদযাৎ পরম্ রবিমহোদযস্য গৃহাৎ ট্যাক্সিযানেন বঙ্কিমমহোদযস্য গৃহং গচ্ছন্তি। </a:t>
            </a:r>
          </a:p>
          <a:p>
            <a:pPr lvl="0"/>
            <a:r>
              <a:rPr lang="bn-IN" dirty="0" smtClean="0"/>
              <a:t>তোমরা বিকালবেলা খেলার জন্য বিদ্যালয় থেকে শিক্ষকের গাড়িতে করে খেলার মাঠে যাচ্ছো –</a:t>
            </a:r>
            <a:br>
              <a:rPr lang="bn-IN" dirty="0" smtClean="0"/>
            </a:br>
            <a:r>
              <a:rPr lang="bn-IN" dirty="0" smtClean="0"/>
              <a:t>যূযম্ অপরাহ্ণে ক্রীডনায/ক্রীডাযৈ বিদ্যালযাৎ শিক্ষকস্য যানেন ক্রীডাক্ষেত্রং গচ্ছথ।</a:t>
            </a:r>
            <a:br>
              <a:rPr lang="bn-IN" dirty="0" smtClean="0"/>
            </a:b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graphicFrame>
        <p:nvGraphicFramePr>
          <p:cNvPr id="5" name="Content Placeholder 4"/>
          <p:cNvGraphicFramePr>
            <a:graphicFrameLocks/>
          </p:cNvGraphicFramePr>
          <p:nvPr/>
        </p:nvGraphicFramePr>
        <p:xfrm>
          <a:off x="5334000" y="-54102"/>
          <a:ext cx="3505199" cy="3540252"/>
        </p:xfrm>
        <a:graphic>
          <a:graphicData uri="http://schemas.openxmlformats.org/drawingml/2006/table">
            <a:tbl>
              <a:tblPr>
                <a:solidFill>
                  <a:schemeClr val="accent6">
                    <a:lumMod val="20000"/>
                    <a:lumOff val="80000"/>
                  </a:schemeClr>
                </a:solidFill>
              </a:tblPr>
              <a:tblGrid>
                <a:gridCol w="584199"/>
                <a:gridCol w="796636"/>
                <a:gridCol w="955964"/>
                <a:gridCol w="1168400"/>
              </a:tblGrid>
              <a:tr h="395816">
                <a:tc gridSpan="4">
                  <a:txBody>
                    <a:bodyPr/>
                    <a:lstStyle/>
                    <a:p>
                      <a:pPr marL="0" marR="0" algn="ctr">
                        <a:lnSpc>
                          <a:spcPct val="115000"/>
                        </a:lnSpc>
                        <a:spcBef>
                          <a:spcPts val="0"/>
                        </a:spcBef>
                        <a:spcAft>
                          <a:spcPts val="0"/>
                        </a:spcAft>
                      </a:pPr>
                      <a:r>
                        <a:rPr lang="bn-IN" sz="2800" b="1"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সাধু</a:t>
                      </a:r>
                      <a:r>
                        <a:rPr lang="bn-IN" sz="2800" b="1" baseline="0"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 (উকারান্ত, পুংলিঙ্গ)</a:t>
                      </a:r>
                      <a:endParaRPr lang="en-US" sz="2800" b="1" dirty="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r>
              <a:tr h="296862">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বিভক্তি</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একবচন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দ্বিবচন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বহুবচন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প্রথমা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সাধবঃ</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দ্বিতীয়া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সাধুম্</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সাধূন্</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তৃতীয়া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সাধুনা</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সাধুভ্যাম্</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সাধুভিঃ</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চতুর্থী</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সাধবে</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সাধুভ্যাম্</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সাধুভ্যঃ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পঞ্চমী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সাধুভ্যাম্</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সাধুভ্যঃ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ষষ্ঠী</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সাধ্বোঃ</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সাধূনাম্</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সপ্তমী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সাধৌ</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সাধ্বোঃ</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সাধুষু</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95816">
                <a:tc>
                  <a:txBody>
                    <a:bodyPr/>
                    <a:lstStyle/>
                    <a:p>
                      <a:pPr marL="0" marR="0" algn="ctr">
                        <a:lnSpc>
                          <a:spcPct val="115000"/>
                        </a:lnSpc>
                        <a:spcBef>
                          <a:spcPts val="0"/>
                        </a:spcBef>
                        <a:spcAft>
                          <a:spcPts val="0"/>
                        </a:spcAft>
                      </a:pPr>
                      <a:r>
                        <a:rPr lang="bn-IN" sz="1400" b="1" dirty="0">
                          <a:solidFill>
                            <a:srgbClr val="00FFFF"/>
                          </a:solidFill>
                          <a:effectLst>
                            <a:outerShdw blurRad="38100" dist="38100" dir="2700000" algn="tl">
                              <a:srgbClr val="000000">
                                <a:alpha val="43137"/>
                              </a:srgbClr>
                            </a:outerShdw>
                          </a:effectLst>
                          <a:latin typeface="Calibri"/>
                          <a:ea typeface="Times New Roman"/>
                          <a:cs typeface="Shonar Bangla"/>
                        </a:rPr>
                        <a:t>সম্বোধনে প্রথমা</a:t>
                      </a:r>
                      <a:endParaRPr lang="en-US" sz="14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হে সাধো</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হে সাধূ</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হে সাধবঃ</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Content Placeholder 4"/>
          <p:cNvGraphicFramePr>
            <a:graphicFrameLocks/>
          </p:cNvGraphicFramePr>
          <p:nvPr/>
        </p:nvGraphicFramePr>
        <p:xfrm>
          <a:off x="5334000" y="3562350"/>
          <a:ext cx="3505200" cy="1472184"/>
        </p:xfrm>
        <a:graphic>
          <a:graphicData uri="http://schemas.openxmlformats.org/drawingml/2006/table">
            <a:tbl>
              <a:tblPr/>
              <a:tblGrid>
                <a:gridCol w="548453"/>
                <a:gridCol w="947662"/>
                <a:gridCol w="951671"/>
                <a:gridCol w="1057414"/>
              </a:tblGrid>
              <a:tr h="314615">
                <a:tc gridSpan="4">
                  <a:txBody>
                    <a:bodyPr/>
                    <a:lstStyle/>
                    <a:p>
                      <a:pPr marL="0" marR="0" algn="ctr">
                        <a:lnSpc>
                          <a:spcPct val="115000"/>
                        </a:lnSpc>
                        <a:spcBef>
                          <a:spcPts val="0"/>
                        </a:spcBef>
                        <a:spcAft>
                          <a:spcPts val="0"/>
                        </a:spcAft>
                      </a:pPr>
                      <a:r>
                        <a:rPr lang="bn-IN" sz="2000" b="1" dirty="0" smtClean="0">
                          <a:solidFill>
                            <a:srgbClr val="FFFF00"/>
                          </a:solidFill>
                          <a:latin typeface="Shonar Bangla" pitchFamily="34" charset="0"/>
                          <a:ea typeface="Shonar Bangla"/>
                          <a:cs typeface="Shonar Bangla" pitchFamily="34" charset="0"/>
                        </a:rPr>
                        <a:t>খাদ্</a:t>
                      </a:r>
                      <a:r>
                        <a:rPr lang="en-US" sz="2000" b="1" dirty="0">
                          <a:solidFill>
                            <a:srgbClr val="FFFF00"/>
                          </a:solidFill>
                          <a:latin typeface="Shonar Bangla" pitchFamily="34" charset="0"/>
                          <a:ea typeface="Shonar Bangla"/>
                          <a:cs typeface="Shonar Bangla" pitchFamily="34" charset="0"/>
                        </a:rPr>
                        <a:t>-</a:t>
                      </a:r>
                      <a:r>
                        <a:rPr lang="bn-IN" sz="2000" b="1" dirty="0">
                          <a:solidFill>
                            <a:srgbClr val="FFFF00"/>
                          </a:solidFill>
                          <a:latin typeface="Shonar Bangla" pitchFamily="34" charset="0"/>
                          <a:ea typeface="Shonar Bangla"/>
                          <a:cs typeface="Shonar Bangla" pitchFamily="34" charset="0"/>
                        </a:rPr>
                        <a:t>ধাতুর </a:t>
                      </a:r>
                      <a:r>
                        <a:rPr lang="bn-IN" sz="2000" b="1" dirty="0" smtClean="0">
                          <a:solidFill>
                            <a:srgbClr val="FFFF00"/>
                          </a:solidFill>
                          <a:latin typeface="Shonar Bangla" pitchFamily="34" charset="0"/>
                          <a:ea typeface="Shonar Bangla"/>
                          <a:cs typeface="Shonar Bangla" pitchFamily="34" charset="0"/>
                        </a:rPr>
                        <a:t>রূপ</a:t>
                      </a:r>
                      <a:endParaRPr lang="en-US" sz="1400" dirty="0">
                        <a:solidFill>
                          <a:srgbClr val="FFFF00"/>
                        </a:solidFill>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5200">
                <a:tc>
                  <a:txBody>
                    <a:bodyPr/>
                    <a:lstStyle/>
                    <a:p>
                      <a:pPr marL="0" marR="0" algn="ctr">
                        <a:lnSpc>
                          <a:spcPct val="115000"/>
                        </a:lnSpc>
                        <a:spcBef>
                          <a:spcPts val="0"/>
                        </a:spcBef>
                        <a:spcAft>
                          <a:spcPts val="0"/>
                        </a:spcAft>
                      </a:pPr>
                      <a:endParaRPr lang="en-US" sz="1600" dirty="0">
                        <a:latin typeface="Shonar Bangla" pitchFamily="34" charset="0"/>
                        <a:ea typeface="Shonar Bangla"/>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প্রথমপুরুষ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মধ্যমপুরুষ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উত্তমপুরুষ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এক</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খাদসি</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দ্বি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খাদাবঃ</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বহু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খাদন্তি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0500"/>
            <a:ext cx="3733800" cy="704850"/>
          </a:xfrm>
        </p:spPr>
        <p:txBody>
          <a:bodyPr/>
          <a:lstStyle/>
          <a:p>
            <a:r>
              <a:rPr lang="bn-IN" dirty="0" smtClean="0"/>
              <a:t>সপ্তমী বিভক্তি</a:t>
            </a:r>
            <a:endParaRPr lang="en-US" dirty="0"/>
          </a:p>
        </p:txBody>
      </p:sp>
      <p:sp>
        <p:nvSpPr>
          <p:cNvPr id="3" name="Content Placeholder 2"/>
          <p:cNvSpPr>
            <a:spLocks noGrp="1"/>
          </p:cNvSpPr>
          <p:nvPr>
            <p:ph idx="1"/>
          </p:nvPr>
        </p:nvSpPr>
        <p:spPr>
          <a:xfrm>
            <a:off x="381000" y="1123950"/>
            <a:ext cx="4648200" cy="3886200"/>
          </a:xfrm>
        </p:spPr>
        <p:txBody>
          <a:bodyPr>
            <a:normAutofit fontScale="62500" lnSpcReduction="20000"/>
          </a:bodyPr>
          <a:lstStyle/>
          <a:p>
            <a:pPr lvl="0"/>
            <a:r>
              <a:rPr lang="bn-IN" sz="2500" dirty="0" smtClean="0"/>
              <a:t>খুকু গেল জল আনতে পদ্মদিঘীর ঘাটে</a:t>
            </a:r>
            <a:br>
              <a:rPr lang="bn-IN" sz="2500" dirty="0" smtClean="0"/>
            </a:br>
            <a:r>
              <a:rPr lang="bn-IN" sz="2500" dirty="0" smtClean="0"/>
              <a:t>খুকু জল আনতে পদ্মদিঘীর ঘাটে গেল –</a:t>
            </a:r>
            <a:br>
              <a:rPr lang="bn-IN" sz="2500" dirty="0" smtClean="0"/>
            </a:br>
            <a:r>
              <a:rPr lang="bn-IN" sz="2500" dirty="0" smtClean="0"/>
              <a:t>বালিকা জলস্য আনযনায পদ্মসরোবরস্য ঘট্টম্ অগচ্ছৎ।  </a:t>
            </a:r>
          </a:p>
          <a:p>
            <a:pPr lvl="0"/>
            <a:r>
              <a:rPr lang="bn-IN" sz="2500" dirty="0" smtClean="0"/>
              <a:t>খোকা গেল মাছ ধরতে ক্ষীরনদীর কূলে </a:t>
            </a:r>
            <a:br>
              <a:rPr lang="bn-IN" sz="2500" dirty="0" smtClean="0"/>
            </a:br>
            <a:r>
              <a:rPr lang="bn-IN" sz="2500" dirty="0" smtClean="0"/>
              <a:t>খোকা মাছ ধরতে (আদান) ক্ষীরনদীর কূলে গেল – </a:t>
            </a:r>
            <a:br>
              <a:rPr lang="bn-IN" sz="2500" dirty="0" smtClean="0"/>
            </a:br>
            <a:r>
              <a:rPr lang="bn-IN" sz="2500" dirty="0" smtClean="0"/>
              <a:t>বালকঃ মৎস্যস্য আদানায ক্ষীরনদ্যাঃ কুলম্ অগচ্ছৎ। </a:t>
            </a:r>
          </a:p>
          <a:p>
            <a:pPr lvl="0"/>
            <a:r>
              <a:rPr lang="bn-IN" sz="2500" dirty="0" smtClean="0"/>
              <a:t>মানুষ থাকে বাড়িতে, বানর থাকে গাছে – </a:t>
            </a:r>
            <a:br>
              <a:rPr lang="bn-IN" sz="2500" dirty="0" smtClean="0"/>
            </a:br>
            <a:r>
              <a:rPr lang="bn-IN" sz="2500" dirty="0" smtClean="0"/>
              <a:t>মনুষ্যঃ গৃহে তিষ্ঠতি, বানরঃ বৃক্ষে তিষ্ঠতি। </a:t>
            </a:r>
          </a:p>
          <a:p>
            <a:pPr lvl="0"/>
            <a:r>
              <a:rPr lang="bn-IN" sz="2500" dirty="0" smtClean="0"/>
              <a:t>আতা গাছে তোতা পাখি, ডালিম গাছে মৌ – </a:t>
            </a:r>
            <a:br>
              <a:rPr lang="bn-IN" sz="2500" dirty="0" smtClean="0"/>
            </a:br>
            <a:r>
              <a:rPr lang="bn-IN" sz="2500" dirty="0" smtClean="0"/>
              <a:t>সীতাফলবৃক্ষে শুকঃ বিহগঃ অস্তি, দাডিমবৃক্ষে মধুমক্ষিকা অস্তি। </a:t>
            </a:r>
            <a:br>
              <a:rPr lang="bn-IN" sz="2500" dirty="0" smtClean="0"/>
            </a:br>
            <a:endParaRPr lang="en-US" sz="25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5" name="Content Placeholder 4"/>
          <p:cNvGraphicFramePr>
            <a:graphicFrameLocks/>
          </p:cNvGraphicFramePr>
          <p:nvPr/>
        </p:nvGraphicFramePr>
        <p:xfrm>
          <a:off x="5334000" y="-54102"/>
          <a:ext cx="3505199" cy="3540252"/>
        </p:xfrm>
        <a:graphic>
          <a:graphicData uri="http://schemas.openxmlformats.org/drawingml/2006/table">
            <a:tbl>
              <a:tblPr>
                <a:solidFill>
                  <a:schemeClr val="accent6">
                    <a:lumMod val="20000"/>
                    <a:lumOff val="80000"/>
                  </a:schemeClr>
                </a:solidFill>
              </a:tblPr>
              <a:tblGrid>
                <a:gridCol w="584199"/>
                <a:gridCol w="796636"/>
                <a:gridCol w="955964"/>
                <a:gridCol w="1168400"/>
              </a:tblGrid>
              <a:tr h="395816">
                <a:tc gridSpan="4">
                  <a:txBody>
                    <a:bodyPr/>
                    <a:lstStyle/>
                    <a:p>
                      <a:pPr marL="0" marR="0" algn="ctr">
                        <a:lnSpc>
                          <a:spcPct val="115000"/>
                        </a:lnSpc>
                        <a:spcBef>
                          <a:spcPts val="0"/>
                        </a:spcBef>
                        <a:spcAft>
                          <a:spcPts val="0"/>
                        </a:spcAft>
                      </a:pPr>
                      <a:r>
                        <a:rPr lang="bn-IN" sz="2800" b="1"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নর</a:t>
                      </a:r>
                      <a:r>
                        <a:rPr lang="bn-IN" sz="2800" b="1" baseline="0"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 (অকারান্ত, পুংলিঙ্গ)</a:t>
                      </a:r>
                      <a:endParaRPr lang="en-US" sz="2800" b="1" dirty="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r>
              <a:tr h="296862">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বিভক্তি</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একবচন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দ্বিবচন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বহুবচন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প্রথমা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দ্বিতীয়া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0000"/>
                          </a:solidFill>
                          <a:latin typeface="Calibri"/>
                          <a:ea typeface="Times New Roman"/>
                          <a:cs typeface="Shonar Bangla"/>
                        </a:rPr>
                        <a:t>নরম্</a:t>
                      </a:r>
                      <a:endParaRPr lang="en-US" sz="1800" b="1" kern="1200" dirty="0">
                        <a:solidFill>
                          <a:srgbClr val="000000"/>
                        </a:solidFill>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0000"/>
                          </a:solidFill>
                          <a:latin typeface="Calibri"/>
                          <a:ea typeface="Times New Roman"/>
                          <a:cs typeface="Shonar Bangla"/>
                        </a:rPr>
                        <a:t>নরৌ</a:t>
                      </a:r>
                      <a:endParaRPr lang="en-US" sz="1800" b="1" kern="1200" dirty="0" smtClean="0">
                        <a:solidFill>
                          <a:srgbClr val="000000"/>
                        </a:solidFill>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0000"/>
                          </a:solidFill>
                          <a:latin typeface="Calibri"/>
                          <a:ea typeface="Times New Roman"/>
                          <a:cs typeface="Shonar Bangla"/>
                        </a:rPr>
                        <a:t>নরান্</a:t>
                      </a:r>
                      <a:endParaRPr lang="en-US" sz="1800" b="1" kern="1200" dirty="0">
                        <a:solidFill>
                          <a:srgbClr val="000000"/>
                        </a:solidFill>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তৃতীয়া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নরেণ</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চতুর্থী</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নরায়</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পঞ্চমী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নরাত্</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ষষ্ঠী</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নরস্য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নরাণাম্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সপ্তমী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নরেষু</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5816">
                <a:tc>
                  <a:txBody>
                    <a:bodyPr/>
                    <a:lstStyle/>
                    <a:p>
                      <a:pPr marL="0" marR="0" algn="ctr">
                        <a:lnSpc>
                          <a:spcPct val="115000"/>
                        </a:lnSpc>
                        <a:spcBef>
                          <a:spcPts val="0"/>
                        </a:spcBef>
                        <a:spcAft>
                          <a:spcPts val="0"/>
                        </a:spcAft>
                      </a:pPr>
                      <a:r>
                        <a:rPr lang="bn-IN" sz="1400" b="1" dirty="0">
                          <a:solidFill>
                            <a:srgbClr val="00FFFF"/>
                          </a:solidFill>
                          <a:effectLst>
                            <a:outerShdw blurRad="38100" dist="38100" dir="2700000" algn="tl">
                              <a:srgbClr val="000000">
                                <a:alpha val="43137"/>
                              </a:srgbClr>
                            </a:outerShdw>
                          </a:effectLst>
                          <a:latin typeface="Calibri"/>
                          <a:ea typeface="Times New Roman"/>
                          <a:cs typeface="Shonar Bangla"/>
                        </a:rPr>
                        <a:t>সম্বোধনে প্রথমা</a:t>
                      </a:r>
                      <a:endParaRPr lang="en-US" sz="14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a:solidFill>
                            <a:srgbClr val="000000"/>
                          </a:solidFill>
                          <a:latin typeface="Calibri"/>
                          <a:ea typeface="Times New Roman"/>
                          <a:cs typeface="Shonar Bangla"/>
                        </a:rPr>
                        <a:t>হে </a:t>
                      </a: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a:solidFill>
                            <a:srgbClr val="000000"/>
                          </a:solidFill>
                          <a:latin typeface="Calibri"/>
                          <a:ea typeface="Times New Roman"/>
                          <a:cs typeface="Shonar Bangla"/>
                        </a:rPr>
                        <a:t>হে </a:t>
                      </a: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a:solidFill>
                            <a:srgbClr val="000000"/>
                          </a:solidFill>
                          <a:latin typeface="Calibri"/>
                          <a:ea typeface="Times New Roman"/>
                          <a:cs typeface="Shonar Bangla"/>
                        </a:rPr>
                        <a:t>হে </a:t>
                      </a: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Content Placeholder 4"/>
          <p:cNvGraphicFramePr>
            <a:graphicFrameLocks/>
          </p:cNvGraphicFramePr>
          <p:nvPr/>
        </p:nvGraphicFramePr>
        <p:xfrm>
          <a:off x="5334000" y="3562350"/>
          <a:ext cx="3505200" cy="1472184"/>
        </p:xfrm>
        <a:graphic>
          <a:graphicData uri="http://schemas.openxmlformats.org/drawingml/2006/table">
            <a:tbl>
              <a:tblPr/>
              <a:tblGrid>
                <a:gridCol w="548453"/>
                <a:gridCol w="947662"/>
                <a:gridCol w="951671"/>
                <a:gridCol w="1057414"/>
              </a:tblGrid>
              <a:tr h="314615">
                <a:tc gridSpan="4">
                  <a:txBody>
                    <a:bodyPr/>
                    <a:lstStyle/>
                    <a:p>
                      <a:pPr marL="0" marR="0" algn="ctr">
                        <a:lnSpc>
                          <a:spcPct val="115000"/>
                        </a:lnSpc>
                        <a:spcBef>
                          <a:spcPts val="0"/>
                        </a:spcBef>
                        <a:spcAft>
                          <a:spcPts val="0"/>
                        </a:spcAft>
                      </a:pPr>
                      <a:r>
                        <a:rPr lang="bn-IN" sz="2000" b="1" dirty="0" smtClean="0">
                          <a:solidFill>
                            <a:srgbClr val="FFFF00"/>
                          </a:solidFill>
                          <a:latin typeface="Shonar Bangla" pitchFamily="34" charset="0"/>
                          <a:ea typeface="Shonar Bangla"/>
                          <a:cs typeface="Shonar Bangla" pitchFamily="34" charset="0"/>
                        </a:rPr>
                        <a:t>খাদ্</a:t>
                      </a:r>
                      <a:r>
                        <a:rPr lang="en-US" sz="2000" b="1" dirty="0">
                          <a:solidFill>
                            <a:srgbClr val="FFFF00"/>
                          </a:solidFill>
                          <a:latin typeface="Shonar Bangla" pitchFamily="34" charset="0"/>
                          <a:ea typeface="Shonar Bangla"/>
                          <a:cs typeface="Shonar Bangla" pitchFamily="34" charset="0"/>
                        </a:rPr>
                        <a:t>-</a:t>
                      </a:r>
                      <a:r>
                        <a:rPr lang="bn-IN" sz="2000" b="1" dirty="0">
                          <a:solidFill>
                            <a:srgbClr val="FFFF00"/>
                          </a:solidFill>
                          <a:latin typeface="Shonar Bangla" pitchFamily="34" charset="0"/>
                          <a:ea typeface="Shonar Bangla"/>
                          <a:cs typeface="Shonar Bangla" pitchFamily="34" charset="0"/>
                        </a:rPr>
                        <a:t>ধাতুর </a:t>
                      </a:r>
                      <a:r>
                        <a:rPr lang="bn-IN" sz="2000" b="1" dirty="0" smtClean="0">
                          <a:solidFill>
                            <a:srgbClr val="FFFF00"/>
                          </a:solidFill>
                          <a:latin typeface="Shonar Bangla" pitchFamily="34" charset="0"/>
                          <a:ea typeface="Shonar Bangla"/>
                          <a:cs typeface="Shonar Bangla" pitchFamily="34" charset="0"/>
                        </a:rPr>
                        <a:t>রূপ</a:t>
                      </a:r>
                      <a:endParaRPr lang="en-US" sz="1400" dirty="0">
                        <a:solidFill>
                          <a:srgbClr val="FFFF00"/>
                        </a:solidFill>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5200">
                <a:tc>
                  <a:txBody>
                    <a:bodyPr/>
                    <a:lstStyle/>
                    <a:p>
                      <a:pPr marL="0" marR="0" algn="ctr">
                        <a:lnSpc>
                          <a:spcPct val="115000"/>
                        </a:lnSpc>
                        <a:spcBef>
                          <a:spcPts val="0"/>
                        </a:spcBef>
                        <a:spcAft>
                          <a:spcPts val="0"/>
                        </a:spcAft>
                      </a:pPr>
                      <a:endParaRPr lang="en-US" sz="1600" dirty="0">
                        <a:latin typeface="Shonar Bangla" pitchFamily="34" charset="0"/>
                        <a:ea typeface="Shonar Bangla"/>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প্রথমপুরুষ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মধ্যমপুরুষ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উত্তমপুরুষ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এক</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খাদসি</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দ্বি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খাদাবঃ</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বহু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খাদন্তি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38150"/>
            <a:ext cx="8229600" cy="4419600"/>
          </a:xfrm>
        </p:spPr>
        <p:txBody>
          <a:bodyPr>
            <a:normAutofit fontScale="70000" lnSpcReduction="20000"/>
          </a:bodyPr>
          <a:lstStyle/>
          <a:p>
            <a:r>
              <a:rPr lang="bn-IN" dirty="0" smtClean="0"/>
              <a:t>নন্দিতা বিকেলে পড়ার জন্য কলেজ থেকে সৌমিতাম্যাডামের বাড়ি যায় – নন্দিতা অপরাহ্ণে পঠনায মহাবিদ্যালযাৎ সৌমিতামহোদযাযাঃ গৃহং গচ্ছতি। </a:t>
            </a:r>
          </a:p>
          <a:p>
            <a:r>
              <a:rPr lang="bn-IN" dirty="0" smtClean="0"/>
              <a:t>খেলার মাঠে সৌমেন অরুণাভর থেকে শান্তনুর ফোনটি নিচ্ছে – </a:t>
            </a:r>
            <a:br>
              <a:rPr lang="bn-IN" dirty="0" smtClean="0"/>
            </a:br>
            <a:r>
              <a:rPr lang="bn-IN" dirty="0" smtClean="0"/>
              <a:t>ক্রীডাক্ষেত্রে সৌমেনঃ অরুণাভাৎ শান্তনোঃ চলভাষযন্ত্রং নযতি। </a:t>
            </a:r>
          </a:p>
          <a:p>
            <a:r>
              <a:rPr lang="bn-IN" dirty="0" smtClean="0"/>
              <a:t>সেমন্তী হৈমন্তীর সাথে অফিসে কাজ করে – সেমন্তী হৈমন্ত্যা সহ কার্যালযে কার্যং করোতি।</a:t>
            </a:r>
          </a:p>
          <a:p>
            <a:r>
              <a:rPr lang="bn-IN" dirty="0" smtClean="0"/>
              <a:t>আমরা দাদার বিয়ের ছবিগুলি দেখার জন্য কম্পিউটার আনছি – </a:t>
            </a:r>
            <a:br>
              <a:rPr lang="bn-IN" dirty="0" smtClean="0"/>
            </a:br>
            <a:r>
              <a:rPr lang="bn-IN" dirty="0" smtClean="0"/>
              <a:t>বযম্ অগ্রজস্য বিবাহস্য চিত্রাণাং দর্শনায সঙ্গণকযন্ত্রম্ আনযামঃ।</a:t>
            </a:r>
          </a:p>
          <a:p>
            <a:r>
              <a:rPr lang="bn-IN" dirty="0" smtClean="0"/>
              <a:t>ভক্তেরা পুণ্যের জন্য হরিদ্বার থেকে কেদারনাথ যাচ্ছে – ভক্তাঃ পুণ্যায / পুণ্যস্য অর্জনায হরিদ্বারাৎ কেদারনাথং গচ্ছন্তি। </a:t>
            </a:r>
          </a:p>
          <a:p>
            <a:r>
              <a:rPr lang="bn-IN" dirty="0" smtClean="0"/>
              <a:t>কৌশানী ফলগুলি খাওয়ার জন্য হিমাদ্রিকে ডাকছে – কৌশানী ফলানাং খাদনায হিমাদ্রিম্ আহ্বযতি। </a:t>
            </a:r>
          </a:p>
          <a:p>
            <a:r>
              <a:rPr lang="bn-IN" dirty="0" smtClean="0"/>
              <a:t>পশ্চিমবঙ্গে গ্রামের মানুষেরা দারিদ্র্যরেখার নীচে থাকে – পশ্চিমবঙ্গে গ্রামস্য নরাঃ দারিদ্র্যরেখাযাঃ অধঃ তিষ্ঠন্তি। </a:t>
            </a:r>
          </a:p>
          <a:p>
            <a:r>
              <a:rPr lang="bn-IN" dirty="0" smtClean="0"/>
              <a:t>মানুষের মধ্যে ঈশ্বর থাকেন – মনুষ্যস্য অন্তঃ ঈশ্বরঃ তিষ্ঠতি।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947736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eekPng.com_questions-png_112172.png"/>
          <p:cNvPicPr>
            <a:picLocks noChangeAspect="1"/>
          </p:cNvPicPr>
          <p:nvPr/>
        </p:nvPicPr>
        <p:blipFill>
          <a:blip r:embed="rId2"/>
          <a:stretch>
            <a:fillRect/>
          </a:stretch>
        </p:blipFill>
        <p:spPr>
          <a:xfrm>
            <a:off x="1557337" y="900112"/>
            <a:ext cx="6450176" cy="357663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অপাদান কারক ও পঞ্চমী বিভক্তি</a:t>
            </a:r>
            <a:endParaRPr lang="en-US" dirty="0"/>
          </a:p>
        </p:txBody>
      </p:sp>
      <p:sp>
        <p:nvSpPr>
          <p:cNvPr id="3" name="Content Placeholder 2"/>
          <p:cNvSpPr>
            <a:spLocks noGrp="1"/>
          </p:cNvSpPr>
          <p:nvPr>
            <p:ph idx="1"/>
          </p:nvPr>
        </p:nvSpPr>
        <p:spPr/>
        <p:txBody>
          <a:bodyPr>
            <a:normAutofit fontScale="55000" lnSpcReduction="20000"/>
          </a:bodyPr>
          <a:lstStyle/>
          <a:p>
            <a:pPr lvl="0">
              <a:lnSpc>
                <a:spcPct val="120000"/>
              </a:lnSpc>
            </a:pPr>
            <a:r>
              <a:rPr lang="bn-IN" dirty="0" smtClean="0"/>
              <a:t>থেকে বা হইতে বোঝালে যেখান থেকে বা যেখান হইতে কোনো ক্রিয়া নিষ্পন্ন হচ্ছে সেই শব্দটি অপাদানকারক হয়। যেমন গাছ থেকে পাতা পড়ছে। এই বাক্যে পড়া হল ক্রিয়া। গাছ থেকে পড়ছে তাই গাছ হল অপাদান কারক। এই বাক্যে পাতা হল উক্ত কর্তা, তাই অন্যান্য কারকগুলি অনুক্ত। এই বাক্যে অনুক্ত অপাদানে পঞ্চমী বিভক্তি হবে। সুতরাং বাক্যটির অনুবাদ হবে – বৃক্ষাৎ পর্ণং পততি। পাতা (পর্ণ, অ/নপুং) হল উক্ত কর্তা, সেখানে প্রথমা বিভক্তির একবচন। বৃক্ষ (অ/পুং) হল অনুক্ত অপাদান তাই পঞ্চমী বিভক্তি, একটি গাছ নির্দিষ্ট আছে তাই একবচন।</a:t>
            </a:r>
            <a:endParaRPr lang="en-US" dirty="0" smtClean="0"/>
          </a:p>
          <a:p>
            <a:pPr lvl="0">
              <a:lnSpc>
                <a:spcPct val="120000"/>
              </a:lnSpc>
            </a:pPr>
            <a:r>
              <a:rPr lang="bn-IN" dirty="0" smtClean="0"/>
              <a:t>যেখান থেকে ভয় সেখানে অপাদান হয়। ভয় অর্থে, ত্রাণ অর্থে ধাতুর প্রয়োগ থাকে তাহলে যেখান থেকে ভয় সেখানে অপাদান কারক হবে। অনুক্ত অপাদানে পঞ্চমী বিভক্তি হয়। </a:t>
            </a:r>
            <a:br>
              <a:rPr lang="bn-IN" dirty="0" smtClean="0"/>
            </a:br>
            <a:r>
              <a:rPr lang="bn-IN" dirty="0" smtClean="0"/>
              <a:t>আমি কুকুরকে ভয় পাই (ভী) – অহং সারমেযাৎ বিভেমি। </a:t>
            </a:r>
            <a:br>
              <a:rPr lang="bn-IN" dirty="0" smtClean="0"/>
            </a:br>
            <a:r>
              <a:rPr lang="bn-IN" dirty="0" smtClean="0"/>
              <a:t>শ্যামল সুব্রতকে কুকুরের থেকে রক্ষা করছে (রক্ষ্) – শ্যামলঃ সারমেযাৎ সুব্রতং রক্ষতি। </a:t>
            </a:r>
            <a:endParaRPr lang="en-US" dirty="0" smtClean="0"/>
          </a:p>
          <a:p>
            <a:pPr lvl="0">
              <a:lnSpc>
                <a:spcPct val="120000"/>
              </a:lnSpc>
            </a:pPr>
            <a:r>
              <a:rPr lang="bn-IN" dirty="0" smtClean="0"/>
              <a:t>পঞ্চমী বিভক্তির অর্থে তসিল্ প্রত্যয়ের ব্যবহার –অপাদান কারক বোঝাতে শব্দের পর পঞ্চমী বিভক্তির পরিবর্তে তঃ যোগও করা যায়। এই তঃ তসিল্ প্রত্যয় থেকে আসে। এই তঃ যুক্ত পদগুলি অব্যয় হয়।</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0500"/>
            <a:ext cx="3733800" cy="704850"/>
          </a:xfrm>
        </p:spPr>
        <p:txBody>
          <a:bodyPr/>
          <a:lstStyle/>
          <a:p>
            <a:r>
              <a:rPr lang="bn-IN" dirty="0" smtClean="0"/>
              <a:t>পঞ্চমী বিভক্তি</a:t>
            </a:r>
            <a:endParaRPr lang="en-US" dirty="0"/>
          </a:p>
        </p:txBody>
      </p:sp>
      <p:sp>
        <p:nvSpPr>
          <p:cNvPr id="3" name="Content Placeholder 2"/>
          <p:cNvSpPr>
            <a:spLocks noGrp="1"/>
          </p:cNvSpPr>
          <p:nvPr>
            <p:ph idx="1"/>
          </p:nvPr>
        </p:nvSpPr>
        <p:spPr>
          <a:xfrm>
            <a:off x="381000" y="1123950"/>
            <a:ext cx="4648200" cy="3886200"/>
          </a:xfrm>
        </p:spPr>
        <p:txBody>
          <a:bodyPr>
            <a:normAutofit fontScale="47500" lnSpcReduction="20000"/>
          </a:bodyPr>
          <a:lstStyle/>
          <a:p>
            <a:pPr lvl="0">
              <a:lnSpc>
                <a:spcPct val="120000"/>
              </a:lnSpc>
            </a:pPr>
            <a:r>
              <a:rPr lang="bn-IN" dirty="0" smtClean="0"/>
              <a:t>মুনিরা আশ্রম (অ, পুং) থেকে তপস্যার (আ, স্ত্রীলিঙ্গ) জন্য পর্বতে (অ,পুং) যাচ্ছে</a:t>
            </a:r>
            <a:br>
              <a:rPr lang="bn-IN" dirty="0" smtClean="0"/>
            </a:br>
            <a:r>
              <a:rPr lang="bn-IN" dirty="0" smtClean="0"/>
              <a:t>মুনযঃ আশ্রমাৎ তপস্যাযৈ পর্বতং গচ্ছন্তি। </a:t>
            </a:r>
            <a:endParaRPr lang="en-US" dirty="0" smtClean="0"/>
          </a:p>
          <a:p>
            <a:pPr lvl="0">
              <a:lnSpc>
                <a:spcPct val="120000"/>
              </a:lnSpc>
            </a:pPr>
            <a:r>
              <a:rPr lang="bn-IN" dirty="0" smtClean="0"/>
              <a:t>ধোপারা দোকানগুলি থেকে পরিষ্কার করার জন্য কাপড়গুলি নিচ্ছে (নী ধাতু)</a:t>
            </a:r>
            <a:br>
              <a:rPr lang="bn-IN" dirty="0" smtClean="0"/>
            </a:br>
            <a:r>
              <a:rPr lang="bn-IN" dirty="0" smtClean="0"/>
              <a:t>রজকাঃ আপণেভ্যঃ পরিষ্করণায বস্ত্রাণি নযন্তি। </a:t>
            </a:r>
            <a:endParaRPr lang="en-US" dirty="0" smtClean="0"/>
          </a:p>
          <a:p>
            <a:pPr lvl="0">
              <a:lnSpc>
                <a:spcPct val="120000"/>
              </a:lnSpc>
            </a:pPr>
            <a:r>
              <a:rPr lang="bn-IN" dirty="0" smtClean="0"/>
              <a:t>বিদ্যালয়গুলি জনকল্যাণের জন্য লাইব্রেরী থেকে ছাত্রদের বইগুলি দিচ্ছে </a:t>
            </a:r>
            <a:br>
              <a:rPr lang="bn-IN" dirty="0" smtClean="0"/>
            </a:br>
            <a:r>
              <a:rPr lang="bn-IN" dirty="0" smtClean="0"/>
              <a:t>বিদ্যালযাঃ জনকল্যাণায গ্রন্থাগারাৎ ছাত্রেভ্যঃ পুস্তকানি যচ্ছন্তি</a:t>
            </a:r>
            <a:endParaRPr lang="en-US" dirty="0" smtClean="0"/>
          </a:p>
          <a:p>
            <a:pPr lvl="0">
              <a:lnSpc>
                <a:spcPct val="120000"/>
              </a:lnSpc>
            </a:pPr>
            <a:r>
              <a:rPr lang="bn-IN" dirty="0" smtClean="0"/>
              <a:t>মানুষেরা বনসংরক্ষণের জন্য সরকারের থেকে সাহায্য নিচ্ছে</a:t>
            </a:r>
            <a:r>
              <a:rPr lang="en-IN" dirty="0" smtClean="0"/>
              <a:t/>
            </a:r>
            <a:br>
              <a:rPr lang="en-IN" dirty="0" smtClean="0"/>
            </a:br>
            <a:r>
              <a:rPr lang="bn-IN" dirty="0" smtClean="0"/>
              <a:t>মানবাঃ বনসংরক্ষণায সর্বকারাৎ সাহায্যং নযন্তি। </a:t>
            </a:r>
            <a:endParaRPr lang="en-US" dirty="0" smtClean="0"/>
          </a:p>
          <a:p>
            <a:pPr lvl="0">
              <a:lnSpc>
                <a:spcPct val="120000"/>
              </a:lnSpc>
            </a:pPr>
            <a:r>
              <a:rPr lang="bn-IN" dirty="0" smtClean="0"/>
              <a:t>কবিরা সমালোচকদের ভয় পান না</a:t>
            </a:r>
            <a:br>
              <a:rPr lang="bn-IN" dirty="0" smtClean="0"/>
            </a:br>
            <a:r>
              <a:rPr lang="bn-IN" dirty="0" smtClean="0"/>
              <a:t>কবযঃ সমালোচকেভ্যঃ ন বিভ্যতি। </a:t>
            </a:r>
            <a:endParaRPr lang="en-US" dirty="0" smtClean="0"/>
          </a:p>
          <a:p>
            <a:pPr lvl="0">
              <a:lnSpc>
                <a:spcPct val="120000"/>
              </a:lnSpc>
            </a:pPr>
            <a:r>
              <a:rPr lang="bn-IN" dirty="0" smtClean="0"/>
              <a:t>শিশুরা জানালা থেকে চোখ দিয়ে মানুষদের দেখছে</a:t>
            </a:r>
            <a:br>
              <a:rPr lang="bn-IN" dirty="0" smtClean="0"/>
            </a:br>
            <a:r>
              <a:rPr lang="bn-IN" dirty="0" smtClean="0"/>
              <a:t>শিশবঃ বাতাযনাৎ লোচনেন মানবান্ পশ্যন্তি। </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graphicFrame>
        <p:nvGraphicFramePr>
          <p:cNvPr id="5" name="Content Placeholder 4"/>
          <p:cNvGraphicFramePr>
            <a:graphicFrameLocks/>
          </p:cNvGraphicFramePr>
          <p:nvPr/>
        </p:nvGraphicFramePr>
        <p:xfrm>
          <a:off x="5334000" y="-54102"/>
          <a:ext cx="3505199" cy="6204204"/>
        </p:xfrm>
        <a:graphic>
          <a:graphicData uri="http://schemas.openxmlformats.org/drawingml/2006/table">
            <a:tbl>
              <a:tblPr>
                <a:solidFill>
                  <a:schemeClr val="accent6">
                    <a:lumMod val="20000"/>
                    <a:lumOff val="80000"/>
                  </a:schemeClr>
                </a:solidFill>
              </a:tblPr>
              <a:tblGrid>
                <a:gridCol w="584199"/>
                <a:gridCol w="796636"/>
                <a:gridCol w="955964"/>
                <a:gridCol w="1168400"/>
              </a:tblGrid>
              <a:tr h="395816">
                <a:tc gridSpan="4">
                  <a:txBody>
                    <a:bodyPr/>
                    <a:lstStyle/>
                    <a:p>
                      <a:pPr marL="0" marR="0" algn="ctr">
                        <a:lnSpc>
                          <a:spcPct val="115000"/>
                        </a:lnSpc>
                        <a:spcBef>
                          <a:spcPts val="0"/>
                        </a:spcBef>
                        <a:spcAft>
                          <a:spcPts val="0"/>
                        </a:spcAft>
                      </a:pPr>
                      <a:r>
                        <a:rPr lang="bn-IN" sz="2800" b="1"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মুনি</a:t>
                      </a:r>
                      <a:r>
                        <a:rPr lang="bn-IN" sz="2800" b="1" baseline="0"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 (ইকারান্ত, পুংলিঙ্গ)</a:t>
                      </a:r>
                      <a:endParaRPr lang="en-US" sz="2800" b="1" dirty="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r>
              <a:tr h="296862">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বিভক্তি</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একবচন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দ্বিবচন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বহুবচন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প্রথমা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মুনিঃ</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দ্বিতীয়া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মুনিম্</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মুনী</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মুনীন্</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তৃতীয়া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মুনিনা</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মুনিভ্যাম্</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মুনিভিঃ</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চতুর্থী</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মুনিভ্যাম্</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মুনিভ্যঃ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পঞ্চমী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মুনিভ্যাম্</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মুনিভ্যঃ</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ষষ্ঠী</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মুন্যোঃ</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মুনীনাম্</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সপ্তমী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মুন্যোঃ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মুনিষু</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5816">
                <a:tc>
                  <a:txBody>
                    <a:bodyPr/>
                    <a:lstStyle/>
                    <a:p>
                      <a:pPr marL="0" marR="0" algn="ctr">
                        <a:lnSpc>
                          <a:spcPct val="115000"/>
                        </a:lnSpc>
                        <a:spcBef>
                          <a:spcPts val="0"/>
                        </a:spcBef>
                        <a:spcAft>
                          <a:spcPts val="0"/>
                        </a:spcAft>
                      </a:pPr>
                      <a:r>
                        <a:rPr lang="bn-IN" sz="1400" b="1" dirty="0">
                          <a:solidFill>
                            <a:srgbClr val="00FFFF"/>
                          </a:solidFill>
                          <a:effectLst>
                            <a:outerShdw blurRad="38100" dist="38100" dir="2700000" algn="tl">
                              <a:srgbClr val="000000">
                                <a:alpha val="43137"/>
                              </a:srgbClr>
                            </a:outerShdw>
                          </a:effectLst>
                          <a:latin typeface="Calibri"/>
                          <a:ea typeface="Times New Roman"/>
                          <a:cs typeface="Shonar Bangla"/>
                        </a:rPr>
                        <a:t>সম্বোধনে প্রথমা</a:t>
                      </a:r>
                      <a:endParaRPr lang="en-US" sz="14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হে মুনে</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হে মুনী</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হে মুনযঃ</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Content Placeholder 4"/>
          <p:cNvGraphicFramePr>
            <a:graphicFrameLocks/>
          </p:cNvGraphicFramePr>
          <p:nvPr/>
        </p:nvGraphicFramePr>
        <p:xfrm>
          <a:off x="5334000" y="3562350"/>
          <a:ext cx="3505200" cy="1752600"/>
        </p:xfrm>
        <a:graphic>
          <a:graphicData uri="http://schemas.openxmlformats.org/drawingml/2006/table">
            <a:tbl>
              <a:tblPr/>
              <a:tblGrid>
                <a:gridCol w="548453"/>
                <a:gridCol w="947662"/>
                <a:gridCol w="951671"/>
                <a:gridCol w="1057414"/>
              </a:tblGrid>
              <a:tr h="314615">
                <a:tc gridSpan="4">
                  <a:txBody>
                    <a:bodyPr/>
                    <a:lstStyle/>
                    <a:p>
                      <a:pPr marL="0" marR="0" algn="ctr">
                        <a:lnSpc>
                          <a:spcPct val="115000"/>
                        </a:lnSpc>
                        <a:spcBef>
                          <a:spcPts val="0"/>
                        </a:spcBef>
                        <a:spcAft>
                          <a:spcPts val="0"/>
                        </a:spcAft>
                      </a:pPr>
                      <a:r>
                        <a:rPr lang="bn-IN" sz="2000" b="1" dirty="0" smtClean="0">
                          <a:solidFill>
                            <a:srgbClr val="FFFF00"/>
                          </a:solidFill>
                          <a:latin typeface="Shonar Bangla" pitchFamily="34" charset="0"/>
                          <a:ea typeface="Shonar Bangla"/>
                          <a:cs typeface="Shonar Bangla" pitchFamily="34" charset="0"/>
                        </a:rPr>
                        <a:t>খাদ্</a:t>
                      </a:r>
                      <a:r>
                        <a:rPr lang="en-US" sz="2000" b="1" dirty="0">
                          <a:solidFill>
                            <a:srgbClr val="FFFF00"/>
                          </a:solidFill>
                          <a:latin typeface="Shonar Bangla" pitchFamily="34" charset="0"/>
                          <a:ea typeface="Shonar Bangla"/>
                          <a:cs typeface="Shonar Bangla" pitchFamily="34" charset="0"/>
                        </a:rPr>
                        <a:t>-</a:t>
                      </a:r>
                      <a:r>
                        <a:rPr lang="bn-IN" sz="2000" b="1" dirty="0">
                          <a:solidFill>
                            <a:srgbClr val="FFFF00"/>
                          </a:solidFill>
                          <a:latin typeface="Shonar Bangla" pitchFamily="34" charset="0"/>
                          <a:ea typeface="Shonar Bangla"/>
                          <a:cs typeface="Shonar Bangla" pitchFamily="34" charset="0"/>
                        </a:rPr>
                        <a:t>ধাতুর </a:t>
                      </a:r>
                      <a:r>
                        <a:rPr lang="bn-IN" sz="2000" b="1" dirty="0" smtClean="0">
                          <a:solidFill>
                            <a:srgbClr val="FFFF00"/>
                          </a:solidFill>
                          <a:latin typeface="Shonar Bangla" pitchFamily="34" charset="0"/>
                          <a:ea typeface="Shonar Bangla"/>
                          <a:cs typeface="Shonar Bangla" pitchFamily="34" charset="0"/>
                        </a:rPr>
                        <a:t>রূপ</a:t>
                      </a:r>
                      <a:endParaRPr lang="en-US" sz="1400" dirty="0">
                        <a:solidFill>
                          <a:srgbClr val="FFFF00"/>
                        </a:solidFill>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5200">
                <a:tc>
                  <a:txBody>
                    <a:bodyPr/>
                    <a:lstStyle/>
                    <a:p>
                      <a:pPr marL="0" marR="0" algn="ctr">
                        <a:lnSpc>
                          <a:spcPct val="115000"/>
                        </a:lnSpc>
                        <a:spcBef>
                          <a:spcPts val="0"/>
                        </a:spcBef>
                        <a:spcAft>
                          <a:spcPts val="0"/>
                        </a:spcAft>
                      </a:pPr>
                      <a:endParaRPr lang="en-US" sz="1600" dirty="0">
                        <a:latin typeface="Shonar Bangla" pitchFamily="34" charset="0"/>
                        <a:ea typeface="Shonar Bangla"/>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প্রথমপুরুষ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মধ্যমপুরুষ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উত্তমপুরুষ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এক</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খাদসি</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দ্বি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খাদাবঃ</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বহু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খাদন্তি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পঞ্চমী বিভক্তির অন্যান্য ক্ষেত্র</a:t>
            </a:r>
            <a:endParaRPr lang="en-US" dirty="0"/>
          </a:p>
        </p:txBody>
      </p:sp>
      <p:sp>
        <p:nvSpPr>
          <p:cNvPr id="3" name="Content Placeholder 2"/>
          <p:cNvSpPr>
            <a:spLocks noGrp="1"/>
          </p:cNvSpPr>
          <p:nvPr>
            <p:ph idx="1"/>
          </p:nvPr>
        </p:nvSpPr>
        <p:spPr/>
        <p:txBody>
          <a:bodyPr>
            <a:normAutofit fontScale="70000" lnSpcReduction="20000"/>
          </a:bodyPr>
          <a:lstStyle/>
          <a:p>
            <a:pPr lvl="0"/>
            <a:r>
              <a:rPr lang="bn-IN" dirty="0" smtClean="0"/>
              <a:t>প্রাক্/পূর্বম্, পরম্/অনন্তরম্ যোগে পঞ্চমী –প্রাক্/পূর্বম্, পরম্/অনন্তরম্ এই অব্যয়গুলির যোগে যার পূর্বে বা যার পরে বোঝানো হয় সেখানে পঞ্চমী বিভক্তি হয়। </a:t>
            </a:r>
            <a:br>
              <a:rPr lang="bn-IN" dirty="0" smtClean="0"/>
            </a:br>
            <a:r>
              <a:rPr lang="bn-IN" dirty="0" smtClean="0"/>
              <a:t>সূর্যোদয়ের আগে – সূর্যোদযাৎ প্রাক্/পূর্বম্</a:t>
            </a:r>
            <a:br>
              <a:rPr lang="bn-IN" dirty="0" smtClean="0"/>
            </a:br>
            <a:r>
              <a:rPr lang="bn-IN" dirty="0" smtClean="0"/>
              <a:t>সূর্যোদয়ের পরে – সূর্যোদযাৎ পরম্/অনন্তরম্</a:t>
            </a:r>
            <a:endParaRPr lang="en-US" dirty="0" smtClean="0"/>
          </a:p>
          <a:p>
            <a:pPr lvl="0"/>
            <a:r>
              <a:rPr lang="bn-IN" dirty="0" smtClean="0"/>
              <a:t>প্রভৃতি যোগে পঞ্চমী –প্রভৃতি এই অব্যয়যোগে যেখান থেকে বোঝায় সেখানে পঞ্চমী বিভক্তি হয়।</a:t>
            </a:r>
            <a:br>
              <a:rPr lang="bn-IN" dirty="0" smtClean="0"/>
            </a:br>
            <a:r>
              <a:rPr lang="bn-IN" dirty="0" smtClean="0"/>
              <a:t>বাল্যকাল (অ,পুং) থেকে আমি পড়াশুনা করছি – অহং বাল্যকালাৎ প্রভৃতি পঠামি।</a:t>
            </a:r>
            <a:endParaRPr lang="en-US" dirty="0" smtClean="0"/>
          </a:p>
          <a:p>
            <a:pPr lvl="0"/>
            <a:r>
              <a:rPr lang="bn-IN" dirty="0" smtClean="0"/>
              <a:t>হেতু অর্থে পঞ্চমী বিভক্তি –কোনো কিছুর কারণে কোনো কিছু হলে সেই কারণ-শব্দটিতে পঞ্চমী বিভক্তি হয়। </a:t>
            </a:r>
            <a:br>
              <a:rPr lang="bn-IN" dirty="0" smtClean="0"/>
            </a:br>
            <a:r>
              <a:rPr lang="bn-IN" dirty="0" smtClean="0"/>
              <a:t>বালিকাটি আনন্দে (অ,পুং) নাচছে – বালিকা আনন্দেন/আনন্দাৎ নৃত্যতি। </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0500"/>
            <a:ext cx="3733800" cy="704850"/>
          </a:xfrm>
        </p:spPr>
        <p:txBody>
          <a:bodyPr/>
          <a:lstStyle/>
          <a:p>
            <a:r>
              <a:rPr lang="bn-IN" dirty="0" smtClean="0"/>
              <a:t>পঞ্চমী বিভক্তি</a:t>
            </a:r>
            <a:endParaRPr lang="en-US" dirty="0"/>
          </a:p>
        </p:txBody>
      </p:sp>
      <p:sp>
        <p:nvSpPr>
          <p:cNvPr id="3" name="Content Placeholder 2"/>
          <p:cNvSpPr>
            <a:spLocks noGrp="1"/>
          </p:cNvSpPr>
          <p:nvPr>
            <p:ph idx="1"/>
          </p:nvPr>
        </p:nvSpPr>
        <p:spPr>
          <a:xfrm>
            <a:off x="381000" y="1123950"/>
            <a:ext cx="4648200" cy="3886200"/>
          </a:xfrm>
        </p:spPr>
        <p:txBody>
          <a:bodyPr>
            <a:normAutofit fontScale="55000" lnSpcReduction="20000"/>
          </a:bodyPr>
          <a:lstStyle/>
          <a:p>
            <a:pPr lvl="0"/>
            <a:r>
              <a:rPr lang="bn-IN" dirty="0" smtClean="0"/>
              <a:t>ভূমিকম্পের কারণে গাছগুলি থেকে পাতাগুলি পড়ছে – </a:t>
            </a:r>
            <a:br>
              <a:rPr lang="bn-IN" dirty="0" smtClean="0"/>
            </a:br>
            <a:r>
              <a:rPr lang="bn-IN" dirty="0" smtClean="0"/>
              <a:t>ভূমিকম্পাৎ বৃক্ষেভ্যঃ পত্রাণি পতন্তি। </a:t>
            </a:r>
            <a:endParaRPr lang="en-US" dirty="0" smtClean="0"/>
          </a:p>
          <a:p>
            <a:pPr lvl="0"/>
            <a:r>
              <a:rPr lang="bn-IN" dirty="0" smtClean="0"/>
              <a:t>ঝড়ের (ঝঞ্ঝা) আগে পাখিরা ভয়ে কোলাহল করছে –</a:t>
            </a:r>
            <a:br>
              <a:rPr lang="bn-IN" dirty="0" smtClean="0"/>
            </a:br>
            <a:r>
              <a:rPr lang="bn-IN" dirty="0" smtClean="0"/>
              <a:t>ঝঞ্ঝাবাতাৎ প্রাক্ বিহগাঃ ভযেন কোলাহলং কুর্বন্তি। </a:t>
            </a:r>
            <a:endParaRPr lang="en-US" dirty="0" smtClean="0"/>
          </a:p>
          <a:p>
            <a:pPr lvl="0"/>
            <a:r>
              <a:rPr lang="bn-IN" dirty="0" smtClean="0"/>
              <a:t>বিশ্বযুদ্ধের পরে দেশগুলি শান্তিলাভের জন্য রাষ্ট্রসংঘ তৈরী করছে –</a:t>
            </a:r>
            <a:br>
              <a:rPr lang="bn-IN" dirty="0" smtClean="0"/>
            </a:br>
            <a:r>
              <a:rPr lang="bn-IN" dirty="0" smtClean="0"/>
              <a:t>বিশ্বযুদ্ধাৎ পরং দেশাঃ শান্তিলাভায রাষ্ট্রসংঘং নির্মান্তি। </a:t>
            </a:r>
            <a:r>
              <a:rPr lang="en-IN" dirty="0" smtClean="0"/>
              <a:t>/</a:t>
            </a:r>
            <a:r>
              <a:rPr lang="bn-IN" dirty="0" smtClean="0"/>
              <a:t> রাষ্ট্রসংঘস্য নির্মাণং কুর্বন্তি।</a:t>
            </a:r>
            <a:endParaRPr lang="en-US" dirty="0" smtClean="0"/>
          </a:p>
          <a:p>
            <a:r>
              <a:rPr lang="bn-IN" dirty="0" smtClean="0"/>
              <a:t>বাল্যকাল থেকে আমরা ঈশ্বরকে পূজা করছি –</a:t>
            </a:r>
            <a:br>
              <a:rPr lang="bn-IN" dirty="0" smtClean="0"/>
            </a:br>
            <a:r>
              <a:rPr lang="bn-IN" dirty="0" smtClean="0"/>
              <a:t>বাল্যকালাৎ প্রভৃতি বযম্ ঈশ্বরং পূজযামঃ।</a:t>
            </a:r>
            <a:br>
              <a:rPr lang="bn-IN" dirty="0" smtClean="0"/>
            </a:br>
            <a:r>
              <a:rPr lang="bn-IN" dirty="0" smtClean="0"/>
              <a:t>বাল্যকালাৎ প্রভৃতি বযম্ ঈশ্বরস্য পূজাং কুর্মঃ। </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graphicFrame>
        <p:nvGraphicFramePr>
          <p:cNvPr id="5" name="Content Placeholder 4"/>
          <p:cNvGraphicFramePr>
            <a:graphicFrameLocks/>
          </p:cNvGraphicFramePr>
          <p:nvPr/>
        </p:nvGraphicFramePr>
        <p:xfrm>
          <a:off x="5334000" y="-54102"/>
          <a:ext cx="3505199" cy="3540252"/>
        </p:xfrm>
        <a:graphic>
          <a:graphicData uri="http://schemas.openxmlformats.org/drawingml/2006/table">
            <a:tbl>
              <a:tblPr>
                <a:solidFill>
                  <a:schemeClr val="accent6">
                    <a:lumMod val="20000"/>
                    <a:lumOff val="80000"/>
                  </a:schemeClr>
                </a:solidFill>
              </a:tblPr>
              <a:tblGrid>
                <a:gridCol w="584199"/>
                <a:gridCol w="796636"/>
                <a:gridCol w="955964"/>
                <a:gridCol w="1168400"/>
              </a:tblGrid>
              <a:tr h="395816">
                <a:tc gridSpan="4">
                  <a:txBody>
                    <a:bodyPr/>
                    <a:lstStyle/>
                    <a:p>
                      <a:pPr marL="0" marR="0" algn="ctr">
                        <a:lnSpc>
                          <a:spcPct val="115000"/>
                        </a:lnSpc>
                        <a:spcBef>
                          <a:spcPts val="0"/>
                        </a:spcBef>
                        <a:spcAft>
                          <a:spcPts val="0"/>
                        </a:spcAft>
                      </a:pPr>
                      <a:r>
                        <a:rPr lang="bn-IN" sz="2800" b="1"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নর</a:t>
                      </a:r>
                      <a:r>
                        <a:rPr lang="bn-IN" sz="2800" b="1" baseline="0"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 (অকারান্ত, পুংলিঙ্গ)</a:t>
                      </a:r>
                      <a:endParaRPr lang="en-US" sz="2800" b="1" dirty="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r>
              <a:tr h="296862">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বিভক্তি</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একবচন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দ্বিবচন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বহুবচন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প্রথমা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দ্বিতীয়া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0000"/>
                          </a:solidFill>
                          <a:latin typeface="Calibri"/>
                          <a:ea typeface="Times New Roman"/>
                          <a:cs typeface="Shonar Bangla"/>
                        </a:rPr>
                        <a:t>নরম্</a:t>
                      </a:r>
                      <a:endParaRPr lang="en-US" sz="1800" b="1" kern="1200" dirty="0">
                        <a:solidFill>
                          <a:srgbClr val="000000"/>
                        </a:solidFill>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0000"/>
                          </a:solidFill>
                          <a:latin typeface="Calibri"/>
                          <a:ea typeface="Times New Roman"/>
                          <a:cs typeface="Shonar Bangla"/>
                        </a:rPr>
                        <a:t>নরৌ</a:t>
                      </a:r>
                      <a:endParaRPr lang="en-US" sz="1800" b="1" kern="1200" dirty="0" smtClean="0">
                        <a:solidFill>
                          <a:srgbClr val="000000"/>
                        </a:solidFill>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0000"/>
                          </a:solidFill>
                          <a:latin typeface="Calibri"/>
                          <a:ea typeface="Times New Roman"/>
                          <a:cs typeface="Shonar Bangla"/>
                        </a:rPr>
                        <a:t>নরান্</a:t>
                      </a:r>
                      <a:endParaRPr lang="en-US" sz="1800" b="1" kern="1200" dirty="0">
                        <a:solidFill>
                          <a:srgbClr val="000000"/>
                        </a:solidFill>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তৃতীয়া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নরেণ</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চতুর্থী</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নরায়</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পঞ্চমী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নরাত্</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ষষ্ঠী</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নরস্য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নরাণাম্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সপ্তমী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নরেষু</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5816">
                <a:tc>
                  <a:txBody>
                    <a:bodyPr/>
                    <a:lstStyle/>
                    <a:p>
                      <a:pPr marL="0" marR="0" algn="ctr">
                        <a:lnSpc>
                          <a:spcPct val="115000"/>
                        </a:lnSpc>
                        <a:spcBef>
                          <a:spcPts val="0"/>
                        </a:spcBef>
                        <a:spcAft>
                          <a:spcPts val="0"/>
                        </a:spcAft>
                      </a:pPr>
                      <a:r>
                        <a:rPr lang="bn-IN" sz="1400" b="1" dirty="0">
                          <a:solidFill>
                            <a:srgbClr val="00FFFF"/>
                          </a:solidFill>
                          <a:effectLst>
                            <a:outerShdw blurRad="38100" dist="38100" dir="2700000" algn="tl">
                              <a:srgbClr val="000000">
                                <a:alpha val="43137"/>
                              </a:srgbClr>
                            </a:outerShdw>
                          </a:effectLst>
                          <a:latin typeface="Calibri"/>
                          <a:ea typeface="Times New Roman"/>
                          <a:cs typeface="Shonar Bangla"/>
                        </a:rPr>
                        <a:t>সম্বোধনে প্রথমা</a:t>
                      </a:r>
                      <a:endParaRPr lang="en-US" sz="14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a:solidFill>
                            <a:srgbClr val="000000"/>
                          </a:solidFill>
                          <a:latin typeface="Calibri"/>
                          <a:ea typeface="Times New Roman"/>
                          <a:cs typeface="Shonar Bangla"/>
                        </a:rPr>
                        <a:t>হে </a:t>
                      </a: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a:solidFill>
                            <a:srgbClr val="000000"/>
                          </a:solidFill>
                          <a:latin typeface="Calibri"/>
                          <a:ea typeface="Times New Roman"/>
                          <a:cs typeface="Shonar Bangla"/>
                        </a:rPr>
                        <a:t>হে </a:t>
                      </a: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a:solidFill>
                            <a:srgbClr val="000000"/>
                          </a:solidFill>
                          <a:latin typeface="Calibri"/>
                          <a:ea typeface="Times New Roman"/>
                          <a:cs typeface="Shonar Bangla"/>
                        </a:rPr>
                        <a:t>হে </a:t>
                      </a: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Content Placeholder 4"/>
          <p:cNvGraphicFramePr>
            <a:graphicFrameLocks/>
          </p:cNvGraphicFramePr>
          <p:nvPr/>
        </p:nvGraphicFramePr>
        <p:xfrm>
          <a:off x="5334000" y="3562350"/>
          <a:ext cx="3505200" cy="1472184"/>
        </p:xfrm>
        <a:graphic>
          <a:graphicData uri="http://schemas.openxmlformats.org/drawingml/2006/table">
            <a:tbl>
              <a:tblPr/>
              <a:tblGrid>
                <a:gridCol w="548453"/>
                <a:gridCol w="947662"/>
                <a:gridCol w="951671"/>
                <a:gridCol w="1057414"/>
              </a:tblGrid>
              <a:tr h="314615">
                <a:tc gridSpan="4">
                  <a:txBody>
                    <a:bodyPr/>
                    <a:lstStyle/>
                    <a:p>
                      <a:pPr marL="0" marR="0" algn="ctr">
                        <a:lnSpc>
                          <a:spcPct val="115000"/>
                        </a:lnSpc>
                        <a:spcBef>
                          <a:spcPts val="0"/>
                        </a:spcBef>
                        <a:spcAft>
                          <a:spcPts val="0"/>
                        </a:spcAft>
                      </a:pPr>
                      <a:r>
                        <a:rPr lang="bn-IN" sz="2000" b="1" dirty="0" smtClean="0">
                          <a:solidFill>
                            <a:srgbClr val="FFFF00"/>
                          </a:solidFill>
                          <a:latin typeface="Shonar Bangla" pitchFamily="34" charset="0"/>
                          <a:ea typeface="Shonar Bangla"/>
                          <a:cs typeface="Shonar Bangla" pitchFamily="34" charset="0"/>
                        </a:rPr>
                        <a:t>খাদ্</a:t>
                      </a:r>
                      <a:r>
                        <a:rPr lang="en-US" sz="2000" b="1" dirty="0">
                          <a:solidFill>
                            <a:srgbClr val="FFFF00"/>
                          </a:solidFill>
                          <a:latin typeface="Shonar Bangla" pitchFamily="34" charset="0"/>
                          <a:ea typeface="Shonar Bangla"/>
                          <a:cs typeface="Shonar Bangla" pitchFamily="34" charset="0"/>
                        </a:rPr>
                        <a:t>-</a:t>
                      </a:r>
                      <a:r>
                        <a:rPr lang="bn-IN" sz="2000" b="1" dirty="0">
                          <a:solidFill>
                            <a:srgbClr val="FFFF00"/>
                          </a:solidFill>
                          <a:latin typeface="Shonar Bangla" pitchFamily="34" charset="0"/>
                          <a:ea typeface="Shonar Bangla"/>
                          <a:cs typeface="Shonar Bangla" pitchFamily="34" charset="0"/>
                        </a:rPr>
                        <a:t>ধাতুর </a:t>
                      </a:r>
                      <a:r>
                        <a:rPr lang="bn-IN" sz="2000" b="1" dirty="0" smtClean="0">
                          <a:solidFill>
                            <a:srgbClr val="FFFF00"/>
                          </a:solidFill>
                          <a:latin typeface="Shonar Bangla" pitchFamily="34" charset="0"/>
                          <a:ea typeface="Shonar Bangla"/>
                          <a:cs typeface="Shonar Bangla" pitchFamily="34" charset="0"/>
                        </a:rPr>
                        <a:t>রূপ</a:t>
                      </a:r>
                      <a:endParaRPr lang="en-US" sz="1400" dirty="0">
                        <a:solidFill>
                          <a:srgbClr val="FFFF00"/>
                        </a:solidFill>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5200">
                <a:tc>
                  <a:txBody>
                    <a:bodyPr/>
                    <a:lstStyle/>
                    <a:p>
                      <a:pPr marL="0" marR="0" algn="ctr">
                        <a:lnSpc>
                          <a:spcPct val="115000"/>
                        </a:lnSpc>
                        <a:spcBef>
                          <a:spcPts val="0"/>
                        </a:spcBef>
                        <a:spcAft>
                          <a:spcPts val="0"/>
                        </a:spcAft>
                      </a:pPr>
                      <a:endParaRPr lang="en-US" sz="1600" dirty="0">
                        <a:latin typeface="Shonar Bangla" pitchFamily="34" charset="0"/>
                        <a:ea typeface="Shonar Bangla"/>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প্রথমপুরুষ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মধ্যমপুরুষ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উত্তমপুরুষ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এক</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খাদসি</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দ্বি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খাদাবঃ</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বহু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খাদন্তি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সম্বন্ধে ও কারকে ষষ্ঠী বিভক্তি</a:t>
            </a:r>
            <a:endParaRPr lang="en-US" dirty="0"/>
          </a:p>
        </p:txBody>
      </p:sp>
      <p:sp>
        <p:nvSpPr>
          <p:cNvPr id="3" name="Content Placeholder 2"/>
          <p:cNvSpPr>
            <a:spLocks noGrp="1"/>
          </p:cNvSpPr>
          <p:nvPr>
            <p:ph idx="1"/>
          </p:nvPr>
        </p:nvSpPr>
        <p:spPr>
          <a:xfrm>
            <a:off x="381000" y="971550"/>
            <a:ext cx="8229600" cy="3810000"/>
          </a:xfrm>
        </p:spPr>
        <p:txBody>
          <a:bodyPr>
            <a:noAutofit/>
          </a:bodyPr>
          <a:lstStyle/>
          <a:p>
            <a:pPr lvl="0"/>
            <a:r>
              <a:rPr lang="bn-IN" sz="1800" dirty="0" smtClean="0"/>
              <a:t>কারক ছাড়া অন্যান্য সম্বন্ধ বোঝাতে ষষ্ঠী বিভক্তি হয়। যেমন রামের ভাই স্কুলে যাচ্ছে। এই বাক্যে যাওয়া হল ক্রিয়া, ভাই হল কর্তা, স্কুল হল কর্ম। ক্রিয়ার সাথে রামের কোনো সম্পর্ক নেই। তাই রাম কারক নয়। রামের সম্বন্ধ ভাই এর সাথে, তাই রামশব্দে সম্বন্ধ বোঝাতে ষষ্ঠী বিভক্তি হবে। ভাই হল কর্তা তাই সেখানে উক্ত কর্তায় প্রথমা বিভক্তি হবে।  রামস্য অনুজঃ বিদ্যালযং গচ্ছতি। </a:t>
            </a:r>
            <a:endParaRPr lang="en-US" sz="1800" dirty="0" smtClean="0"/>
          </a:p>
          <a:p>
            <a:pPr lvl="0"/>
            <a:r>
              <a:rPr lang="bn-IN" sz="1800" dirty="0" smtClean="0"/>
              <a:t>কৃদন্ত পদের কর্মে ষষ্ঠী বিভক্তি হয় –গচ্ছতি, পশ্যতি, পততি ইত্যাদি হল তিঙন্ত পদ বা ক্রিয়াপদ। গমনম্, দর্শনম্, পতনম্ ইত্যাদি হল ক্রিয়াবাচক কৃদন্ত পদ বা নামপদ। এই ক্রিয়াবাচক সুবন্তপদ বা নামপদগুলির প্রয়োগে, সেই ক্রিয়ার কর্মে ষষ্ঠী বিভক্তি হয়। যেমন –রামঃ জলং পিবতি। পিবতি এই তিঙন্ত পদের পরিবর্তে পানম্ এই কৃদন্ত পদ প্রয়োগ করতে চাইলে হবে – রামঃ জলস্য পানং করোতি। এই বাক্যে পানম্ এই কৃদন্তপদের কর্ম হল জল। তাই জলশব্দে ষষ্ঠী বিভক্তি হয়েছে। </a:t>
            </a:r>
          </a:p>
          <a:p>
            <a:pPr lvl="0"/>
            <a:r>
              <a:rPr lang="bn-IN" sz="1800" dirty="0" smtClean="0"/>
              <a:t>তাই আমরা মনে রাখব, জলং পিবতি ঠিক। কিন্তু জলং পানং করোতি ঠিক নয়। জলস্য পানং করোতি হল ঠিক।</a:t>
            </a:r>
          </a:p>
          <a:p>
            <a:r>
              <a:rPr lang="bn-IN" sz="1800" dirty="0" smtClean="0"/>
              <a:t>উপরি, অন্তঃ, অধঃ যোগে ষষ্ঠী –উপরি, অন্তঃ এবং অধঃ এই অব্যয়গুলির যোগে যার ওপরে, নীচে বা মধ্যে বোঝায় সেখানে ষষ্ঠী বিভক্তি হয়।</a:t>
            </a:r>
            <a:br>
              <a:rPr lang="bn-IN" sz="1800" dirty="0" smtClean="0"/>
            </a:br>
            <a:endParaRPr lang="en-US" sz="1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0500"/>
            <a:ext cx="3733800" cy="704850"/>
          </a:xfrm>
        </p:spPr>
        <p:txBody>
          <a:bodyPr/>
          <a:lstStyle/>
          <a:p>
            <a:r>
              <a:rPr lang="bn-IN" dirty="0" smtClean="0"/>
              <a:t>ষষ্ঠী বিভক্তি</a:t>
            </a:r>
            <a:endParaRPr lang="en-US" dirty="0"/>
          </a:p>
        </p:txBody>
      </p:sp>
      <p:sp>
        <p:nvSpPr>
          <p:cNvPr id="3" name="Content Placeholder 2"/>
          <p:cNvSpPr>
            <a:spLocks noGrp="1"/>
          </p:cNvSpPr>
          <p:nvPr>
            <p:ph idx="1"/>
          </p:nvPr>
        </p:nvSpPr>
        <p:spPr>
          <a:xfrm>
            <a:off x="152400" y="1123950"/>
            <a:ext cx="4876800" cy="3886200"/>
          </a:xfrm>
        </p:spPr>
        <p:txBody>
          <a:bodyPr>
            <a:normAutofit fontScale="55000" lnSpcReduction="20000"/>
          </a:bodyPr>
          <a:lstStyle/>
          <a:p>
            <a:pPr lvl="0"/>
            <a:r>
              <a:rPr lang="bn-IN" dirty="0" smtClean="0"/>
              <a:t>তোমরা কৌশিকের বাড়ি থেকে বনভোজনের জন্য মাটির রাস্তা দিয়ে শস্যক্ষেত্রে (অ,নপুং) যাচ্ছ – </a:t>
            </a:r>
            <a:r>
              <a:rPr lang="bn-IN" dirty="0"/>
              <a:t/>
            </a:r>
            <a:br>
              <a:rPr lang="bn-IN" dirty="0"/>
            </a:br>
            <a:r>
              <a:rPr lang="bn-IN" dirty="0" smtClean="0"/>
              <a:t>যূযং কৌশিকস্য গৃহাৎ বনভোজনায মৃত্তিকাযাঃ মার্গেণ শস্যক্ষেত্রং গচ্ছথ। </a:t>
            </a:r>
            <a:endParaRPr lang="en-IN" dirty="0"/>
          </a:p>
          <a:p>
            <a:pPr lvl="0"/>
            <a:r>
              <a:rPr lang="bn-IN" dirty="0" smtClean="0"/>
              <a:t>সরকারের অফিসাররা বিশ্রাম (অ,পুং) করছেন</a:t>
            </a:r>
            <a:br>
              <a:rPr lang="bn-IN" dirty="0" smtClean="0"/>
            </a:br>
            <a:r>
              <a:rPr lang="bn-IN" dirty="0" smtClean="0"/>
              <a:t>সর্বকারস্য কার্যকরাঃ বিশ্রামং কুর্বন্তি। </a:t>
            </a:r>
            <a:endParaRPr lang="en-IN" dirty="0" smtClean="0"/>
          </a:p>
          <a:p>
            <a:pPr lvl="0"/>
            <a:r>
              <a:rPr lang="bn-IN" dirty="0" smtClean="0"/>
              <a:t>আমরা চাষ করি আনন্দে – আমরা আনন্দে চাষ করি –</a:t>
            </a:r>
            <a:br>
              <a:rPr lang="bn-IN" dirty="0" smtClean="0"/>
            </a:br>
            <a:r>
              <a:rPr lang="bn-IN" dirty="0" smtClean="0"/>
              <a:t>বযম্ আনন্দেন কৃষিকার্যং কুর্মঃ।</a:t>
            </a:r>
            <a:endParaRPr lang="en-IN" dirty="0" smtClean="0"/>
          </a:p>
          <a:p>
            <a:pPr lvl="0"/>
            <a:r>
              <a:rPr lang="bn-IN" dirty="0" smtClean="0"/>
              <a:t>বিশ্ববিদ্যালয়ের অধ্যাপকেরা পড়ানোর জন্য বইগুলি নিচ্ছেন – </a:t>
            </a:r>
            <a:br>
              <a:rPr lang="bn-IN" dirty="0" smtClean="0"/>
            </a:br>
            <a:r>
              <a:rPr lang="bn-IN" dirty="0" smtClean="0"/>
              <a:t>বিশ্ববিদ্যালযস্য অধ্যাপকাঃ পাঠনায পুস্তকানি নযন্তি।</a:t>
            </a:r>
            <a:endParaRPr lang="en-IN" dirty="0" smtClean="0"/>
          </a:p>
          <a:p>
            <a:pPr lvl="0"/>
            <a:r>
              <a:rPr lang="bn-IN" dirty="0" smtClean="0"/>
              <a:t>রাজারা দুপুরবেলায় সোনার থালায় ভাত খান –</a:t>
            </a:r>
            <a:br>
              <a:rPr lang="bn-IN" dirty="0" smtClean="0"/>
            </a:br>
            <a:r>
              <a:rPr lang="bn-IN" dirty="0" smtClean="0"/>
              <a:t>নৃপাঃ দিবা স্বর্ণস্য স্থালিকাযাম্ অন্নং খাদন্তি।</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5" name="Content Placeholder 4"/>
          <p:cNvGraphicFramePr>
            <a:graphicFrameLocks/>
          </p:cNvGraphicFramePr>
          <p:nvPr/>
        </p:nvGraphicFramePr>
        <p:xfrm>
          <a:off x="5334000" y="-54102"/>
          <a:ext cx="3505199" cy="3540252"/>
        </p:xfrm>
        <a:graphic>
          <a:graphicData uri="http://schemas.openxmlformats.org/drawingml/2006/table">
            <a:tbl>
              <a:tblPr>
                <a:solidFill>
                  <a:schemeClr val="accent6">
                    <a:lumMod val="20000"/>
                    <a:lumOff val="80000"/>
                  </a:schemeClr>
                </a:solidFill>
              </a:tblPr>
              <a:tblGrid>
                <a:gridCol w="584199"/>
                <a:gridCol w="796636"/>
                <a:gridCol w="955964"/>
                <a:gridCol w="1168400"/>
              </a:tblGrid>
              <a:tr h="395816">
                <a:tc gridSpan="4">
                  <a:txBody>
                    <a:bodyPr/>
                    <a:lstStyle/>
                    <a:p>
                      <a:pPr marL="0" marR="0" algn="ctr">
                        <a:lnSpc>
                          <a:spcPct val="115000"/>
                        </a:lnSpc>
                        <a:spcBef>
                          <a:spcPts val="0"/>
                        </a:spcBef>
                        <a:spcAft>
                          <a:spcPts val="0"/>
                        </a:spcAft>
                      </a:pPr>
                      <a:r>
                        <a:rPr lang="bn-IN" sz="2800" b="1"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লতা</a:t>
                      </a:r>
                      <a:r>
                        <a:rPr lang="bn-IN" sz="2800" b="1" baseline="0"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 (আকারান্ত, স্ত্রীলিঙ্গ)</a:t>
                      </a:r>
                      <a:endParaRPr lang="en-US" sz="2800" b="1" dirty="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r>
              <a:tr h="296862">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বিভক্তি</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একবচন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দ্বিবচন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বহুবচন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প্রথমা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দ্বিতীয়া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লতাম্</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তৃতীয়া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লতাভ্যাম্</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লতাভিঃ</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চতুর্থী</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লতাভ্যাম্</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লতাভ্যঃ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পঞ্চমী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লতাভ্যাম্</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লতাভ্যঃ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ষষ্ঠী</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লতাযাঃ</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লতযোঃ</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লতানাম্</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সপ্তমী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লতাযাম্</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লতযোঃ</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লতাসু</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5816">
                <a:tc>
                  <a:txBody>
                    <a:bodyPr/>
                    <a:lstStyle/>
                    <a:p>
                      <a:pPr marL="0" marR="0" algn="ctr">
                        <a:lnSpc>
                          <a:spcPct val="115000"/>
                        </a:lnSpc>
                        <a:spcBef>
                          <a:spcPts val="0"/>
                        </a:spcBef>
                        <a:spcAft>
                          <a:spcPts val="0"/>
                        </a:spcAft>
                      </a:pPr>
                      <a:r>
                        <a:rPr lang="bn-IN" sz="1400" b="1" dirty="0">
                          <a:solidFill>
                            <a:srgbClr val="00FFFF"/>
                          </a:solidFill>
                          <a:effectLst>
                            <a:outerShdw blurRad="38100" dist="38100" dir="2700000" algn="tl">
                              <a:srgbClr val="000000">
                                <a:alpha val="43137"/>
                              </a:srgbClr>
                            </a:outerShdw>
                          </a:effectLst>
                          <a:latin typeface="Calibri"/>
                          <a:ea typeface="Times New Roman"/>
                          <a:cs typeface="Shonar Bangla"/>
                        </a:rPr>
                        <a:t>সম্বোধনে প্রথমা</a:t>
                      </a:r>
                      <a:endParaRPr lang="en-US" sz="14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হে লতে</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a:solidFill>
                            <a:srgbClr val="17365D"/>
                          </a:solidFill>
                          <a:latin typeface="Calibri"/>
                          <a:ea typeface="Shonar Bangla"/>
                          <a:cs typeface="Shonar Bangla"/>
                        </a:rPr>
                        <a:t>হে লতে</a:t>
                      </a:r>
                      <a:endParaRPr lang="en-US" sz="1200" b="1">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600" b="1" spc="25" dirty="0">
                          <a:solidFill>
                            <a:srgbClr val="17365D"/>
                          </a:solidFill>
                          <a:latin typeface="Calibri"/>
                          <a:ea typeface="Shonar Bangla"/>
                          <a:cs typeface="Shonar Bangla"/>
                        </a:rPr>
                        <a:t>হে লতাঃ</a:t>
                      </a:r>
                      <a:endParaRPr lang="en-US" sz="1200" b="1" dirty="0">
                        <a:latin typeface="Calibri"/>
                        <a:ea typeface="Times New Roman"/>
                        <a:cs typeface="Mangal"/>
                      </a:endParaRPr>
                    </a:p>
                  </a:txBody>
                  <a:tcPr marL="12065" marR="12065" marT="12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Content Placeholder 4"/>
          <p:cNvGraphicFramePr>
            <a:graphicFrameLocks/>
          </p:cNvGraphicFramePr>
          <p:nvPr/>
        </p:nvGraphicFramePr>
        <p:xfrm>
          <a:off x="5334000" y="3562350"/>
          <a:ext cx="3505200" cy="1472184"/>
        </p:xfrm>
        <a:graphic>
          <a:graphicData uri="http://schemas.openxmlformats.org/drawingml/2006/table">
            <a:tbl>
              <a:tblPr/>
              <a:tblGrid>
                <a:gridCol w="548453"/>
                <a:gridCol w="947662"/>
                <a:gridCol w="951671"/>
                <a:gridCol w="1057414"/>
              </a:tblGrid>
              <a:tr h="314615">
                <a:tc gridSpan="4">
                  <a:txBody>
                    <a:bodyPr/>
                    <a:lstStyle/>
                    <a:p>
                      <a:pPr marL="0" marR="0" algn="ctr">
                        <a:lnSpc>
                          <a:spcPct val="115000"/>
                        </a:lnSpc>
                        <a:spcBef>
                          <a:spcPts val="0"/>
                        </a:spcBef>
                        <a:spcAft>
                          <a:spcPts val="0"/>
                        </a:spcAft>
                      </a:pPr>
                      <a:r>
                        <a:rPr lang="bn-IN" sz="2000" b="1" dirty="0" smtClean="0">
                          <a:solidFill>
                            <a:srgbClr val="FFFF00"/>
                          </a:solidFill>
                          <a:latin typeface="Shonar Bangla" pitchFamily="34" charset="0"/>
                          <a:ea typeface="Shonar Bangla"/>
                          <a:cs typeface="Shonar Bangla" pitchFamily="34" charset="0"/>
                        </a:rPr>
                        <a:t>খাদ্</a:t>
                      </a:r>
                      <a:r>
                        <a:rPr lang="en-US" sz="2000" b="1" dirty="0">
                          <a:solidFill>
                            <a:srgbClr val="FFFF00"/>
                          </a:solidFill>
                          <a:latin typeface="Shonar Bangla" pitchFamily="34" charset="0"/>
                          <a:ea typeface="Shonar Bangla"/>
                          <a:cs typeface="Shonar Bangla" pitchFamily="34" charset="0"/>
                        </a:rPr>
                        <a:t>-</a:t>
                      </a:r>
                      <a:r>
                        <a:rPr lang="bn-IN" sz="2000" b="1" dirty="0">
                          <a:solidFill>
                            <a:srgbClr val="FFFF00"/>
                          </a:solidFill>
                          <a:latin typeface="Shonar Bangla" pitchFamily="34" charset="0"/>
                          <a:ea typeface="Shonar Bangla"/>
                          <a:cs typeface="Shonar Bangla" pitchFamily="34" charset="0"/>
                        </a:rPr>
                        <a:t>ধাতুর </a:t>
                      </a:r>
                      <a:r>
                        <a:rPr lang="bn-IN" sz="2000" b="1" dirty="0" smtClean="0">
                          <a:solidFill>
                            <a:srgbClr val="FFFF00"/>
                          </a:solidFill>
                          <a:latin typeface="Shonar Bangla" pitchFamily="34" charset="0"/>
                          <a:ea typeface="Shonar Bangla"/>
                          <a:cs typeface="Shonar Bangla" pitchFamily="34" charset="0"/>
                        </a:rPr>
                        <a:t>রূপ</a:t>
                      </a:r>
                      <a:endParaRPr lang="en-US" sz="1400" dirty="0">
                        <a:solidFill>
                          <a:srgbClr val="FFFF00"/>
                        </a:solidFill>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5200">
                <a:tc>
                  <a:txBody>
                    <a:bodyPr/>
                    <a:lstStyle/>
                    <a:p>
                      <a:pPr marL="0" marR="0" algn="ctr">
                        <a:lnSpc>
                          <a:spcPct val="115000"/>
                        </a:lnSpc>
                        <a:spcBef>
                          <a:spcPts val="0"/>
                        </a:spcBef>
                        <a:spcAft>
                          <a:spcPts val="0"/>
                        </a:spcAft>
                      </a:pPr>
                      <a:endParaRPr lang="en-US" sz="1600" dirty="0">
                        <a:latin typeface="Shonar Bangla" pitchFamily="34" charset="0"/>
                        <a:ea typeface="Shonar Bangla"/>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প্রথমপুরুষ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মধ্যমপুরুষ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উত্তমপুরুষ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এক</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খাদসি</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দ্বি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খাদাবঃ</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বহু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খাদন্তি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90500"/>
            <a:ext cx="3733800" cy="704850"/>
          </a:xfrm>
        </p:spPr>
        <p:txBody>
          <a:bodyPr/>
          <a:lstStyle/>
          <a:p>
            <a:r>
              <a:rPr lang="bn-IN" dirty="0" smtClean="0"/>
              <a:t>ষষ্ঠী বিভক্তি</a:t>
            </a:r>
            <a:endParaRPr lang="en-US" dirty="0"/>
          </a:p>
        </p:txBody>
      </p:sp>
      <p:sp>
        <p:nvSpPr>
          <p:cNvPr id="3" name="Content Placeholder 2"/>
          <p:cNvSpPr>
            <a:spLocks noGrp="1"/>
          </p:cNvSpPr>
          <p:nvPr>
            <p:ph idx="1"/>
          </p:nvPr>
        </p:nvSpPr>
        <p:spPr>
          <a:xfrm>
            <a:off x="152400" y="1123950"/>
            <a:ext cx="4876800" cy="3886200"/>
          </a:xfrm>
        </p:spPr>
        <p:txBody>
          <a:bodyPr>
            <a:normAutofit fontScale="62500" lnSpcReduction="20000"/>
          </a:bodyPr>
          <a:lstStyle/>
          <a:p>
            <a:pPr lvl="0"/>
            <a:r>
              <a:rPr lang="bn-IN" dirty="0" smtClean="0"/>
              <a:t>আমরা সিনেমা দেখার জন্য কলেজ থেকে সিনেমাহলের দিকে যাচ্ছি –</a:t>
            </a:r>
            <a:br>
              <a:rPr lang="bn-IN" dirty="0" smtClean="0"/>
            </a:br>
            <a:r>
              <a:rPr lang="bn-IN" dirty="0" smtClean="0"/>
              <a:t>বযং চলচ্চিত্রস্য দর্শনায মহাবিদ্যালযাৎ প্রেক্ষাগৃহং প্রতি গচ্ছামঃ।</a:t>
            </a:r>
          </a:p>
          <a:p>
            <a:pPr lvl="0"/>
            <a:r>
              <a:rPr lang="bn-IN" dirty="0" smtClean="0"/>
              <a:t>অর্জুনের হৃদয়ের মধ্যে শ্রীকৃষ্ণ থাকেন –</a:t>
            </a:r>
            <a:br>
              <a:rPr lang="bn-IN" dirty="0" smtClean="0"/>
            </a:br>
            <a:r>
              <a:rPr lang="bn-IN" dirty="0" smtClean="0"/>
              <a:t>অর্জুনস্য হৃদযস্য অন্তঃ শ্রীকৃষ্ণঃ তিষ্ঠতি। </a:t>
            </a:r>
          </a:p>
          <a:p>
            <a:pPr lvl="0"/>
            <a:r>
              <a:rPr lang="bn-IN" dirty="0" smtClean="0"/>
              <a:t>বাড়ির ওপরে বিড়ালটি খেলা করছে –</a:t>
            </a:r>
            <a:br>
              <a:rPr lang="bn-IN" dirty="0" smtClean="0"/>
            </a:br>
            <a:r>
              <a:rPr lang="bn-IN" dirty="0" smtClean="0"/>
              <a:t>গৃহস্য উপরি মার্জারঃ ক্রীডতি। </a:t>
            </a:r>
          </a:p>
          <a:p>
            <a:pPr lvl="0"/>
            <a:r>
              <a:rPr lang="bn-IN" dirty="0" smtClean="0"/>
              <a:t>দুষ্টদের বাড়ির নীচে গুপ্তধন আছে –</a:t>
            </a:r>
            <a:br>
              <a:rPr lang="bn-IN" dirty="0" smtClean="0"/>
            </a:br>
            <a:r>
              <a:rPr lang="bn-IN" dirty="0" smtClean="0"/>
              <a:t>দুষ্টানাং গৃহস্য অধঃ গুপ্তধনম্ অস্তি।</a:t>
            </a:r>
          </a:p>
          <a:p>
            <a:pPr lvl="0"/>
            <a:r>
              <a:rPr lang="bn-IN" dirty="0" smtClean="0"/>
              <a:t>তোমরা জল পান করার জন্য হোটেলে ঢুকছ –</a:t>
            </a:r>
            <a:br>
              <a:rPr lang="bn-IN" dirty="0" smtClean="0"/>
            </a:br>
            <a:r>
              <a:rPr lang="bn-IN" dirty="0" smtClean="0"/>
              <a:t>যূযং জলস্য পানায ভোজনাপণং প্রবিশথ।</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5" name="Content Placeholder 4"/>
          <p:cNvGraphicFramePr>
            <a:graphicFrameLocks/>
          </p:cNvGraphicFramePr>
          <p:nvPr/>
        </p:nvGraphicFramePr>
        <p:xfrm>
          <a:off x="5334000" y="-54102"/>
          <a:ext cx="3505199" cy="3540252"/>
        </p:xfrm>
        <a:graphic>
          <a:graphicData uri="http://schemas.openxmlformats.org/drawingml/2006/table">
            <a:tbl>
              <a:tblPr>
                <a:solidFill>
                  <a:schemeClr val="accent6">
                    <a:lumMod val="20000"/>
                    <a:lumOff val="80000"/>
                  </a:schemeClr>
                </a:solidFill>
              </a:tblPr>
              <a:tblGrid>
                <a:gridCol w="584199"/>
                <a:gridCol w="796636"/>
                <a:gridCol w="955964"/>
                <a:gridCol w="1168400"/>
              </a:tblGrid>
              <a:tr h="395816">
                <a:tc gridSpan="4">
                  <a:txBody>
                    <a:bodyPr/>
                    <a:lstStyle/>
                    <a:p>
                      <a:pPr marL="0" marR="0" algn="ctr">
                        <a:lnSpc>
                          <a:spcPct val="115000"/>
                        </a:lnSpc>
                        <a:spcBef>
                          <a:spcPts val="0"/>
                        </a:spcBef>
                        <a:spcAft>
                          <a:spcPts val="0"/>
                        </a:spcAft>
                      </a:pPr>
                      <a:r>
                        <a:rPr lang="bn-IN" sz="2800" b="1"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নর</a:t>
                      </a:r>
                      <a:r>
                        <a:rPr lang="bn-IN" sz="2800" b="1" baseline="0" dirty="0" smtClean="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rPr>
                        <a:t> (অকারান্ত, পুংলিঙ্গ)</a:t>
                      </a:r>
                      <a:endParaRPr lang="en-US" sz="2800" b="1" dirty="0">
                        <a:solidFill>
                          <a:srgbClr val="FFFF00"/>
                        </a:solidFill>
                        <a:effectLst>
                          <a:outerShdw blurRad="38100" dist="38100" dir="2700000" algn="tl">
                            <a:srgbClr val="000000">
                              <a:alpha val="43137"/>
                            </a:srgbClr>
                          </a:outerShdw>
                        </a:effectLst>
                        <a:latin typeface="Shonar Bangla" pitchFamily="34" charset="0"/>
                        <a:ea typeface="Times New Roman"/>
                        <a:cs typeface="Shonar Bangla"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c hMerge="1">
                  <a:txBody>
                    <a:bodyPr/>
                    <a:lstStyle/>
                    <a:p>
                      <a:pPr marL="0" marR="0" algn="just">
                        <a:lnSpc>
                          <a:spcPct val="115000"/>
                        </a:lnSpc>
                        <a:spcBef>
                          <a:spcPts val="0"/>
                        </a:spcBef>
                        <a:spcAft>
                          <a:spcPts val="0"/>
                        </a:spcAft>
                      </a:pPr>
                      <a:endParaRPr lang="en-US" sz="1400" dirty="0">
                        <a:latin typeface="Calibri"/>
                        <a:ea typeface="Times New Roman"/>
                        <a:cs typeface="Mangal"/>
                      </a:endParaRPr>
                    </a:p>
                  </a:txBody>
                  <a:tcPr marL="0" marR="0" marT="0" marB="0" anchor="ctr">
                    <a:lnL>
                      <a:noFill/>
                    </a:lnL>
                    <a:lnR>
                      <a:noFill/>
                    </a:lnR>
                    <a:lnT>
                      <a:noFill/>
                    </a:lnT>
                    <a:lnB>
                      <a:noFill/>
                    </a:lnB>
                    <a:solidFill>
                      <a:srgbClr val="BFBFBF"/>
                    </a:solidFill>
                  </a:tcPr>
                </a:tc>
              </a:tr>
              <a:tr h="296862">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বিভক্তি</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একবচন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দ্বিবচন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2000" b="1" dirty="0">
                          <a:solidFill>
                            <a:srgbClr val="01FF74"/>
                          </a:solidFill>
                          <a:effectLst>
                            <a:outerShdw blurRad="38100" dist="38100" dir="2700000" algn="tl">
                              <a:srgbClr val="000000">
                                <a:alpha val="43137"/>
                              </a:srgbClr>
                            </a:outerShdw>
                          </a:effectLst>
                          <a:latin typeface="Calibri"/>
                          <a:ea typeface="Times New Roman"/>
                          <a:cs typeface="Shonar Bangla"/>
                        </a:rPr>
                        <a:t>বহুবচন</a:t>
                      </a:r>
                      <a:endParaRPr lang="en-US" sz="2000" dirty="0">
                        <a:solidFill>
                          <a:srgbClr val="01FF74"/>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প্রথমা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দ্বিতীয়া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0000"/>
                          </a:solidFill>
                          <a:latin typeface="Calibri"/>
                          <a:ea typeface="Times New Roman"/>
                          <a:cs typeface="Shonar Bangla"/>
                        </a:rPr>
                        <a:t>নরম্</a:t>
                      </a:r>
                      <a:endParaRPr lang="en-US" sz="1800" b="1" kern="1200" dirty="0">
                        <a:solidFill>
                          <a:srgbClr val="000000"/>
                        </a:solidFill>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0000"/>
                          </a:solidFill>
                          <a:latin typeface="Calibri"/>
                          <a:ea typeface="Times New Roman"/>
                          <a:cs typeface="Shonar Bangla"/>
                        </a:rPr>
                        <a:t>নরৌ</a:t>
                      </a:r>
                      <a:endParaRPr lang="en-US" sz="1800" b="1" kern="1200" dirty="0" smtClean="0">
                        <a:solidFill>
                          <a:srgbClr val="000000"/>
                        </a:solidFill>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defTabSz="914400" rtl="0" eaLnBrk="1" latinLnBrk="0" hangingPunct="1">
                        <a:lnSpc>
                          <a:spcPct val="115000"/>
                        </a:lnSpc>
                        <a:spcBef>
                          <a:spcPts val="0"/>
                        </a:spcBef>
                        <a:spcAft>
                          <a:spcPts val="0"/>
                        </a:spcAft>
                      </a:pPr>
                      <a:r>
                        <a:rPr lang="bn-IN" sz="1800" b="1" kern="1200" dirty="0" smtClean="0">
                          <a:solidFill>
                            <a:srgbClr val="000000"/>
                          </a:solidFill>
                          <a:latin typeface="Calibri"/>
                          <a:ea typeface="Times New Roman"/>
                          <a:cs typeface="Shonar Bangla"/>
                        </a:rPr>
                        <a:t>নরান্</a:t>
                      </a:r>
                      <a:endParaRPr lang="en-US" sz="1800" b="1" kern="1200" dirty="0">
                        <a:solidFill>
                          <a:srgbClr val="000000"/>
                        </a:solidFill>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kern="1200" dirty="0" smtClean="0">
                          <a:solidFill>
                            <a:srgbClr val="00FFFF"/>
                          </a:solidFill>
                          <a:effectLst>
                            <a:outerShdw blurRad="38100" dist="38100" dir="2700000" algn="tl">
                              <a:srgbClr val="000000">
                                <a:alpha val="43137"/>
                              </a:srgbClr>
                            </a:outerShdw>
                          </a:effectLst>
                          <a:latin typeface="Calibri"/>
                          <a:ea typeface="Times New Roman"/>
                          <a:cs typeface="Shonar Bangla"/>
                        </a:rPr>
                        <a:t>তৃতীয়া</a:t>
                      </a:r>
                      <a:endParaRPr lang="en-US" sz="1800" b="1" kern="1200" dirty="0">
                        <a:solidFill>
                          <a:srgbClr val="00FFFF"/>
                        </a:solidFill>
                        <a:effectLst>
                          <a:outerShdw blurRad="38100" dist="38100" dir="2700000" algn="tl">
                            <a:srgbClr val="000000">
                              <a:alpha val="43137"/>
                            </a:srgbClr>
                          </a:outerShdw>
                        </a:effectLst>
                        <a:latin typeface="Calibri"/>
                        <a:ea typeface="Times New Roman"/>
                        <a:cs typeface="Shonar Bangl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নরেণ</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চতুর্থী</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নরায়</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পঞ্চমী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নরাত্</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নরেভ্যঃ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ষষ্ঠী</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নরস্য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নরাণাম্</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9930">
                <a:tc>
                  <a:txBody>
                    <a:bodyPr/>
                    <a:lstStyle/>
                    <a:p>
                      <a:pPr marL="0" marR="0" algn="ctr">
                        <a:lnSpc>
                          <a:spcPct val="115000"/>
                        </a:lnSpc>
                        <a:spcBef>
                          <a:spcPts val="0"/>
                        </a:spcBef>
                        <a:spcAft>
                          <a:spcPts val="0"/>
                        </a:spcAft>
                      </a:pPr>
                      <a:r>
                        <a:rPr lang="bn-IN" sz="1800" b="1" dirty="0" smtClean="0">
                          <a:solidFill>
                            <a:srgbClr val="00FFFF"/>
                          </a:solidFill>
                          <a:effectLst>
                            <a:outerShdw blurRad="38100" dist="38100" dir="2700000" algn="tl">
                              <a:srgbClr val="000000">
                                <a:alpha val="43137"/>
                              </a:srgbClr>
                            </a:outerShdw>
                          </a:effectLst>
                          <a:latin typeface="Calibri"/>
                          <a:ea typeface="Times New Roman"/>
                          <a:cs typeface="Shonar Bangla"/>
                        </a:rPr>
                        <a:t>সপ্তমী</a:t>
                      </a:r>
                      <a:endParaRPr lang="en-US" sz="18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নরযোঃ</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smtClean="0">
                          <a:solidFill>
                            <a:srgbClr val="000000"/>
                          </a:solidFill>
                          <a:latin typeface="Calibri"/>
                          <a:ea typeface="Times New Roman"/>
                          <a:cs typeface="Shonar Bangla"/>
                        </a:rPr>
                        <a:t>নরেষু</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5816">
                <a:tc>
                  <a:txBody>
                    <a:bodyPr/>
                    <a:lstStyle/>
                    <a:p>
                      <a:pPr marL="0" marR="0" algn="ctr">
                        <a:lnSpc>
                          <a:spcPct val="115000"/>
                        </a:lnSpc>
                        <a:spcBef>
                          <a:spcPts val="0"/>
                        </a:spcBef>
                        <a:spcAft>
                          <a:spcPts val="0"/>
                        </a:spcAft>
                      </a:pPr>
                      <a:r>
                        <a:rPr lang="bn-IN" sz="1400" b="1" dirty="0">
                          <a:solidFill>
                            <a:srgbClr val="00FFFF"/>
                          </a:solidFill>
                          <a:effectLst>
                            <a:outerShdw blurRad="38100" dist="38100" dir="2700000" algn="tl">
                              <a:srgbClr val="000000">
                                <a:alpha val="43137"/>
                              </a:srgbClr>
                            </a:outerShdw>
                          </a:effectLst>
                          <a:latin typeface="Calibri"/>
                          <a:ea typeface="Times New Roman"/>
                          <a:cs typeface="Shonar Bangla"/>
                        </a:rPr>
                        <a:t>সম্বোধনে প্রথমা</a:t>
                      </a:r>
                      <a:endParaRPr lang="en-US" sz="1400" dirty="0">
                        <a:solidFill>
                          <a:srgbClr val="00FFFF"/>
                        </a:solidFill>
                        <a:effectLst>
                          <a:outerShdw blurRad="38100" dist="38100" dir="2700000" algn="tl">
                            <a:srgbClr val="000000">
                              <a:alpha val="43137"/>
                            </a:srgbClr>
                          </a:outerShdw>
                        </a:effectLst>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bn-IN" sz="1800" b="1" dirty="0">
                          <a:solidFill>
                            <a:srgbClr val="000000"/>
                          </a:solidFill>
                          <a:latin typeface="Calibri"/>
                          <a:ea typeface="Times New Roman"/>
                          <a:cs typeface="Shonar Bangla"/>
                        </a:rPr>
                        <a:t>হে </a:t>
                      </a: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a:solidFill>
                            <a:srgbClr val="000000"/>
                          </a:solidFill>
                          <a:latin typeface="Calibri"/>
                          <a:ea typeface="Times New Roman"/>
                          <a:cs typeface="Shonar Bangla"/>
                        </a:rPr>
                        <a:t>হে </a:t>
                      </a: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bn-IN" sz="1800" b="1" dirty="0">
                          <a:solidFill>
                            <a:srgbClr val="000000"/>
                          </a:solidFill>
                          <a:latin typeface="Calibri"/>
                          <a:ea typeface="Times New Roman"/>
                          <a:cs typeface="Shonar Bangla"/>
                        </a:rPr>
                        <a:t>হে </a:t>
                      </a:r>
                      <a:r>
                        <a:rPr lang="bn-IN" sz="1800" b="1" dirty="0" smtClean="0">
                          <a:solidFill>
                            <a:srgbClr val="000000"/>
                          </a:solidFill>
                          <a:latin typeface="Calibri"/>
                          <a:ea typeface="Times New Roman"/>
                          <a:cs typeface="Shonar Bangla"/>
                        </a:rPr>
                        <a:t>নরাঃ</a:t>
                      </a:r>
                      <a:endParaRPr lang="en-US" sz="1800" dirty="0">
                        <a:latin typeface="Calibri"/>
                        <a:ea typeface="Times New Roman"/>
                        <a:cs typeface="Mang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Content Placeholder 4"/>
          <p:cNvGraphicFramePr>
            <a:graphicFrameLocks/>
          </p:cNvGraphicFramePr>
          <p:nvPr/>
        </p:nvGraphicFramePr>
        <p:xfrm>
          <a:off x="5334000" y="3562350"/>
          <a:ext cx="3505200" cy="1472184"/>
        </p:xfrm>
        <a:graphic>
          <a:graphicData uri="http://schemas.openxmlformats.org/drawingml/2006/table">
            <a:tbl>
              <a:tblPr/>
              <a:tblGrid>
                <a:gridCol w="548453"/>
                <a:gridCol w="947662"/>
                <a:gridCol w="951671"/>
                <a:gridCol w="1057414"/>
              </a:tblGrid>
              <a:tr h="314615">
                <a:tc gridSpan="4">
                  <a:txBody>
                    <a:bodyPr/>
                    <a:lstStyle/>
                    <a:p>
                      <a:pPr marL="0" marR="0" algn="ctr">
                        <a:lnSpc>
                          <a:spcPct val="115000"/>
                        </a:lnSpc>
                        <a:spcBef>
                          <a:spcPts val="0"/>
                        </a:spcBef>
                        <a:spcAft>
                          <a:spcPts val="0"/>
                        </a:spcAft>
                      </a:pPr>
                      <a:r>
                        <a:rPr lang="bn-IN" sz="2000" b="1" dirty="0" smtClean="0">
                          <a:solidFill>
                            <a:srgbClr val="FFFF00"/>
                          </a:solidFill>
                          <a:latin typeface="Shonar Bangla" pitchFamily="34" charset="0"/>
                          <a:ea typeface="Shonar Bangla"/>
                          <a:cs typeface="Shonar Bangla" pitchFamily="34" charset="0"/>
                        </a:rPr>
                        <a:t>খাদ্</a:t>
                      </a:r>
                      <a:r>
                        <a:rPr lang="en-US" sz="2000" b="1" dirty="0">
                          <a:solidFill>
                            <a:srgbClr val="FFFF00"/>
                          </a:solidFill>
                          <a:latin typeface="Shonar Bangla" pitchFamily="34" charset="0"/>
                          <a:ea typeface="Shonar Bangla"/>
                          <a:cs typeface="Shonar Bangla" pitchFamily="34" charset="0"/>
                        </a:rPr>
                        <a:t>-</a:t>
                      </a:r>
                      <a:r>
                        <a:rPr lang="bn-IN" sz="2000" b="1" dirty="0">
                          <a:solidFill>
                            <a:srgbClr val="FFFF00"/>
                          </a:solidFill>
                          <a:latin typeface="Shonar Bangla" pitchFamily="34" charset="0"/>
                          <a:ea typeface="Shonar Bangla"/>
                          <a:cs typeface="Shonar Bangla" pitchFamily="34" charset="0"/>
                        </a:rPr>
                        <a:t>ধাতুর </a:t>
                      </a:r>
                      <a:r>
                        <a:rPr lang="bn-IN" sz="2000" b="1" dirty="0" smtClean="0">
                          <a:solidFill>
                            <a:srgbClr val="FFFF00"/>
                          </a:solidFill>
                          <a:latin typeface="Shonar Bangla" pitchFamily="34" charset="0"/>
                          <a:ea typeface="Shonar Bangla"/>
                          <a:cs typeface="Shonar Bangla" pitchFamily="34" charset="0"/>
                        </a:rPr>
                        <a:t>রূপ</a:t>
                      </a:r>
                      <a:endParaRPr lang="en-US" sz="1400" dirty="0">
                        <a:solidFill>
                          <a:srgbClr val="FFFF00"/>
                        </a:solidFill>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55200">
                <a:tc>
                  <a:txBody>
                    <a:bodyPr/>
                    <a:lstStyle/>
                    <a:p>
                      <a:pPr marL="0" marR="0" algn="ctr">
                        <a:lnSpc>
                          <a:spcPct val="115000"/>
                        </a:lnSpc>
                        <a:spcBef>
                          <a:spcPts val="0"/>
                        </a:spcBef>
                        <a:spcAft>
                          <a:spcPts val="0"/>
                        </a:spcAft>
                      </a:pPr>
                      <a:endParaRPr lang="en-US" sz="1600" dirty="0">
                        <a:latin typeface="Shonar Bangla" pitchFamily="34" charset="0"/>
                        <a:ea typeface="Shonar Bangla"/>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প্রথমপুরুষ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মধ্যমপুরুষ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algn="ctr">
                        <a:lnSpc>
                          <a:spcPct val="115000"/>
                        </a:lnSpc>
                        <a:spcBef>
                          <a:spcPts val="0"/>
                        </a:spcBef>
                        <a:spcAft>
                          <a:spcPts val="0"/>
                        </a:spcAft>
                      </a:pPr>
                      <a:r>
                        <a:rPr lang="bn-IN" sz="1600" b="1" dirty="0">
                          <a:solidFill>
                            <a:srgbClr val="000000"/>
                          </a:solidFill>
                          <a:latin typeface="Shonar Bangla" pitchFamily="34" charset="0"/>
                          <a:ea typeface="Shonar Bangla"/>
                          <a:cs typeface="Shonar Bangla" pitchFamily="34" charset="0"/>
                        </a:rPr>
                        <a:t>উত্তমপুরুষ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এক</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খাদসি</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দ্বি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খাদাবঃ</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5200">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বহু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খাদন্তি</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খাদথ</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bn-IN" sz="1600" b="1" dirty="0" smtClean="0">
                          <a:solidFill>
                            <a:srgbClr val="000000"/>
                          </a:solidFill>
                          <a:latin typeface="Shonar Bangla" pitchFamily="34" charset="0"/>
                          <a:ea typeface="Shonar Bangla"/>
                          <a:cs typeface="Shonar Bangla" pitchFamily="34" charset="0"/>
                        </a:rPr>
                        <a:t>খাদামঃ </a:t>
                      </a:r>
                      <a:endParaRPr lang="en-US" sz="1100" dirty="0">
                        <a:latin typeface="Shonar Bangla" pitchFamily="34" charset="0"/>
                        <a:ea typeface="Times New Roman"/>
                        <a:cs typeface="Shonar Bangla" pitchFamily="34" charset="0"/>
                      </a:endParaRPr>
                    </a:p>
                  </a:txBody>
                  <a:tcPr marL="67376" marR="673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n-IN" dirty="0" smtClean="0"/>
              <a:t>অধিকরণ কারক এবং সপ্তমী বিভক্তি</a:t>
            </a:r>
            <a:endParaRPr lang="en-US" dirty="0"/>
          </a:p>
        </p:txBody>
      </p:sp>
      <p:sp>
        <p:nvSpPr>
          <p:cNvPr id="3" name="Content Placeholder 2"/>
          <p:cNvSpPr>
            <a:spLocks noGrp="1"/>
          </p:cNvSpPr>
          <p:nvPr>
            <p:ph idx="1"/>
          </p:nvPr>
        </p:nvSpPr>
        <p:spPr/>
        <p:txBody>
          <a:bodyPr>
            <a:normAutofit fontScale="92500" lnSpcReduction="10000"/>
          </a:bodyPr>
          <a:lstStyle/>
          <a:p>
            <a:pPr lvl="0"/>
            <a:r>
              <a:rPr lang="bn-IN" dirty="0" smtClean="0"/>
              <a:t>ক্রিয়া যেখানে অনুষ্ঠিত হয় সেই স্থান বা কাল হল অধিকরণ কারক। বাক্যে অনুক্ত অধিকরণে সপ্তমী বিভক্তি হয়।</a:t>
            </a:r>
            <a:endParaRPr lang="en-US" dirty="0" smtClean="0"/>
          </a:p>
          <a:p>
            <a:pPr lvl="0"/>
            <a:r>
              <a:rPr lang="bn-IN" dirty="0" smtClean="0"/>
              <a:t>রাম বনে ফুল পাড়ে – এই বাক্যে পাড়া হল ক্রিয়া। রাম উক্ত কর্তা, ফুল অনুক্ত কর্ম। পাড়া ক্রিয়া কোথায় হচ্ছে বনে। তাই বন হল অধিকরণ কারক। এই বন শব্দে অনুক্ত অধিকরণে সপ্তমী বিভক্তি একবচন হবে। রামঃ বনে (অ,নপুং) পুষ্পং চিনোতি।</a:t>
            </a:r>
            <a:br>
              <a:rPr lang="bn-IN" dirty="0" smtClean="0"/>
            </a:br>
            <a:r>
              <a:rPr lang="bn-IN" dirty="0" smtClean="0"/>
              <a:t>রামঃ বনে পুষ্পস্য চযনং করোতি।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5489</TotalTime>
  <Words>973</Words>
  <Application>Microsoft Office PowerPoint</Application>
  <PresentationFormat>On-screen Show (16:9)</PresentationFormat>
  <Paragraphs>399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Mangal</vt:lpstr>
      <vt:lpstr>Shonar Bangla</vt:lpstr>
      <vt:lpstr>Times New Roman</vt:lpstr>
      <vt:lpstr>Office Theme</vt:lpstr>
      <vt:lpstr>পঞ্চমী, ষষ্ঠী ও সপ্তমী বিভক্তি</vt:lpstr>
      <vt:lpstr>অপাদান কারক ও পঞ্চমী বিভক্তি</vt:lpstr>
      <vt:lpstr>পঞ্চমী বিভক্তি</vt:lpstr>
      <vt:lpstr>পঞ্চমী বিভক্তির অন্যান্য ক্ষেত্র</vt:lpstr>
      <vt:lpstr>পঞ্চমী বিভক্তি</vt:lpstr>
      <vt:lpstr>সম্বন্ধে ও কারকে ষষ্ঠী বিভক্তি</vt:lpstr>
      <vt:lpstr>ষষ্ঠী বিভক্তি</vt:lpstr>
      <vt:lpstr>ষষ্ঠী বিভক্তি</vt:lpstr>
      <vt:lpstr>অধিকরণ কারক এবং সপ্তমী বিভক্তি</vt:lpstr>
      <vt:lpstr>সপ্তমী বিভক্তি</vt:lpstr>
      <vt:lpstr>সপ্তমী বিভক্তি</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Vivek</dc:creator>
  <cp:lastModifiedBy>Raibatak</cp:lastModifiedBy>
  <cp:revision>57</cp:revision>
  <dcterms:created xsi:type="dcterms:W3CDTF">2006-08-16T00:00:00Z</dcterms:created>
  <dcterms:modified xsi:type="dcterms:W3CDTF">2025-02-06T16:06:55Z</dcterms:modified>
</cp:coreProperties>
</file>